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0"/>
  </p:notesMasterIdLst>
  <p:sldIdLst>
    <p:sldId id="259" r:id="rId2"/>
    <p:sldId id="261" r:id="rId3"/>
    <p:sldId id="428" r:id="rId4"/>
    <p:sldId id="419" r:id="rId5"/>
    <p:sldId id="257" r:id="rId6"/>
    <p:sldId id="458" r:id="rId7"/>
    <p:sldId id="258" r:id="rId8"/>
    <p:sldId id="268" r:id="rId9"/>
    <p:sldId id="353" r:id="rId10"/>
    <p:sldId id="357" r:id="rId11"/>
    <p:sldId id="408" r:id="rId12"/>
    <p:sldId id="472" r:id="rId13"/>
    <p:sldId id="384" r:id="rId14"/>
    <p:sldId id="354" r:id="rId15"/>
    <p:sldId id="356" r:id="rId16"/>
    <p:sldId id="376" r:id="rId17"/>
    <p:sldId id="377" r:id="rId18"/>
    <p:sldId id="429" r:id="rId19"/>
    <p:sldId id="431" r:id="rId20"/>
    <p:sldId id="433" r:id="rId21"/>
    <p:sldId id="378" r:id="rId22"/>
    <p:sldId id="382" r:id="rId23"/>
    <p:sldId id="385" r:id="rId24"/>
    <p:sldId id="386" r:id="rId25"/>
    <p:sldId id="387" r:id="rId26"/>
    <p:sldId id="388" r:id="rId27"/>
    <p:sldId id="401" r:id="rId28"/>
    <p:sldId id="392" r:id="rId29"/>
    <p:sldId id="393" r:id="rId30"/>
    <p:sldId id="394" r:id="rId31"/>
    <p:sldId id="395" r:id="rId32"/>
    <p:sldId id="396" r:id="rId33"/>
    <p:sldId id="403" r:id="rId34"/>
    <p:sldId id="402" r:id="rId35"/>
    <p:sldId id="390" r:id="rId36"/>
    <p:sldId id="400" r:id="rId37"/>
    <p:sldId id="404" r:id="rId38"/>
    <p:sldId id="430" r:id="rId39"/>
    <p:sldId id="405" r:id="rId40"/>
    <p:sldId id="406" r:id="rId41"/>
    <p:sldId id="438" r:id="rId42"/>
    <p:sldId id="440" r:id="rId43"/>
    <p:sldId id="441" r:id="rId44"/>
    <p:sldId id="443" r:id="rId45"/>
    <p:sldId id="442" r:id="rId46"/>
    <p:sldId id="444" r:id="rId47"/>
    <p:sldId id="407" r:id="rId48"/>
    <p:sldId id="364" r:id="rId49"/>
    <p:sldId id="409" r:id="rId50"/>
    <p:sldId id="422" r:id="rId51"/>
    <p:sldId id="410" r:id="rId52"/>
    <p:sldId id="411" r:id="rId53"/>
    <p:sldId id="412" r:id="rId54"/>
    <p:sldId id="421" r:id="rId55"/>
    <p:sldId id="423" r:id="rId56"/>
    <p:sldId id="424" r:id="rId57"/>
    <p:sldId id="413" r:id="rId58"/>
    <p:sldId id="425" r:id="rId59"/>
    <p:sldId id="426" r:id="rId60"/>
    <p:sldId id="427" r:id="rId61"/>
    <p:sldId id="414" r:id="rId62"/>
    <p:sldId id="372" r:id="rId63"/>
    <p:sldId id="373" r:id="rId64"/>
    <p:sldId id="415" r:id="rId65"/>
    <p:sldId id="416" r:id="rId66"/>
    <p:sldId id="417" r:id="rId67"/>
    <p:sldId id="439" r:id="rId68"/>
    <p:sldId id="435" r:id="rId69"/>
    <p:sldId id="474" r:id="rId70"/>
    <p:sldId id="436" r:id="rId71"/>
    <p:sldId id="456" r:id="rId72"/>
    <p:sldId id="459" r:id="rId73"/>
    <p:sldId id="460" r:id="rId74"/>
    <p:sldId id="461" r:id="rId75"/>
    <p:sldId id="462" r:id="rId76"/>
    <p:sldId id="468" r:id="rId77"/>
    <p:sldId id="464" r:id="rId78"/>
    <p:sldId id="465" r:id="rId79"/>
    <p:sldId id="452" r:id="rId80"/>
    <p:sldId id="455" r:id="rId81"/>
    <p:sldId id="473" r:id="rId82"/>
    <p:sldId id="477" r:id="rId83"/>
    <p:sldId id="478" r:id="rId84"/>
    <p:sldId id="470" r:id="rId85"/>
    <p:sldId id="418" r:id="rId86"/>
    <p:sldId id="349" r:id="rId87"/>
    <p:sldId id="350" r:id="rId88"/>
    <p:sldId id="345" r:id="rId8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0101"/>
    <a:srgbClr val="10253F"/>
    <a:srgbClr val="345D1A"/>
    <a:srgbClr val="5E0101"/>
    <a:srgbClr val="970101"/>
    <a:srgbClr val="AA0101"/>
    <a:srgbClr val="223D48"/>
    <a:srgbClr val="FF0101"/>
    <a:srgbClr val="E2B173"/>
    <a:srgbClr val="AEBD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3" autoAdjust="0"/>
    <p:restoredTop sz="81671" autoAdjust="0"/>
  </p:normalViewPr>
  <p:slideViewPr>
    <p:cSldViewPr snapToGrid="0" snapToObjects="1">
      <p:cViewPr>
        <p:scale>
          <a:sx n="103" d="100"/>
          <a:sy n="103" d="100"/>
        </p:scale>
        <p:origin x="-1576" y="-44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5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notesMaster" Target="notesMasters/notesMaster1.xml"/><Relationship Id="rId91" Type="http://schemas.openxmlformats.org/officeDocument/2006/relationships/printerSettings" Target="printerSettings/printerSettings1.bin"/><Relationship Id="rId92" Type="http://schemas.openxmlformats.org/officeDocument/2006/relationships/presProps" Target="presProps.xml"/><Relationship Id="rId93" Type="http://schemas.openxmlformats.org/officeDocument/2006/relationships/viewProps" Target="viewProps.xml"/><Relationship Id="rId94" Type="http://schemas.openxmlformats.org/officeDocument/2006/relationships/theme" Target="theme/theme1.xml"/><Relationship Id="rId95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92192C-F37B-2E4C-97C0-ECD01274BAEA}" type="datetimeFigureOut">
              <a:rPr lang="en-US" smtClean="0"/>
              <a:t>9/10/14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5D28DA-F741-6243-9716-0ED80F66C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46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 at the site</a:t>
            </a:r>
            <a:r>
              <a:rPr lang="en-US" baseline="0" dirty="0" smtClean="0"/>
              <a:t> we’ll update</a:t>
            </a:r>
          </a:p>
          <a:p>
            <a:r>
              <a:rPr lang="en-US" baseline="0" dirty="0" smtClean="0"/>
              <a:t>Also look at the technologies we’ll 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753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Spring XD handles everything</a:t>
            </a:r>
            <a:r>
              <a:rPr lang="en-US" baseline="0" dirty="0" smtClean="0"/>
              <a:t> in the circle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87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19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193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19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193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19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193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19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909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 users.  Determine what users</a:t>
            </a:r>
            <a:r>
              <a:rPr lang="en-US" baseline="0" dirty="0" smtClean="0"/>
              <a:t> exhibit the same patterns as the current user.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74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909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 users.  Determine what users</a:t>
            </a:r>
            <a:r>
              <a:rPr lang="en-US" baseline="0" dirty="0" smtClean="0"/>
              <a:t> exhibit the same patterns as the current user.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744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Handles</a:t>
            </a:r>
            <a:r>
              <a:rPr lang="en-US" baseline="0" dirty="0" smtClean="0"/>
              <a:t> unique scenarios really well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744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Doesn’t scale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Rate of refresh needs</a:t>
            </a:r>
            <a:r>
              <a:rPr lang="en-US" baseline="0" dirty="0" smtClean="0"/>
              <a:t> to bee too quick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Must hold large amounts of data per user to be able to compare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744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Invented by Amazon (you bought X…you may be interested in Y)</a:t>
            </a:r>
          </a:p>
          <a:p>
            <a:endParaRPr lang="en-US" dirty="0" smtClean="0"/>
          </a:p>
          <a:p>
            <a:r>
              <a:rPr lang="en-US" dirty="0" smtClean="0"/>
              <a:t>Item Based scales better (a function of your catalog,</a:t>
            </a:r>
            <a:r>
              <a:rPr lang="en-US" baseline="0" dirty="0" smtClean="0"/>
              <a:t> not your customer base)</a:t>
            </a:r>
          </a:p>
          <a:p>
            <a:r>
              <a:rPr lang="en-US" baseline="0" dirty="0" smtClean="0"/>
              <a:t>Item Based doesn’t need to be updated as frequently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567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744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Scales</a:t>
            </a:r>
            <a:r>
              <a:rPr lang="en-US" baseline="0" dirty="0" smtClean="0"/>
              <a:t> very well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744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few can impact</a:t>
            </a:r>
            <a:r>
              <a:rPr lang="en-US" baseline="0" dirty="0" smtClean="0"/>
              <a:t> the many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744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909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File in HDFS with following format:</a:t>
            </a:r>
          </a:p>
          <a:p>
            <a:r>
              <a:rPr lang="en-US" dirty="0" err="1" smtClean="0"/>
              <a:t>userId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tagid</a:t>
            </a:r>
            <a:r>
              <a:rPr lang="en-US" baseline="0" dirty="0" smtClean="0"/>
              <a:t>, score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Results from Mahout job</a:t>
            </a:r>
          </a:p>
          <a:p>
            <a:r>
              <a:rPr lang="en-US" baseline="0" dirty="0" err="1" smtClean="0"/>
              <a:t>tagId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tagId</a:t>
            </a:r>
            <a:r>
              <a:rPr lang="en-US" baseline="0" dirty="0" smtClean="0"/>
              <a:t>, score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875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this use case Spark really doesn’t change things.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455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875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 distributed computing framework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218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 distributed computing framework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218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218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Three</a:t>
            </a:r>
            <a:r>
              <a:rPr lang="en-US" baseline="0" dirty="0" smtClean="0"/>
              <a:t> steps to the job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Map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Shuffle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Reduce</a:t>
            </a:r>
          </a:p>
          <a:p>
            <a:pPr marL="0" indent="0">
              <a:buFont typeface="Arial"/>
              <a:buNone/>
            </a:pPr>
            <a:r>
              <a:rPr lang="en-US" baseline="0" dirty="0" smtClean="0"/>
              <a:t>Can’t do one before the previous one completes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218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Map only jobs for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218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RDD provides reduced</a:t>
            </a:r>
            <a:r>
              <a:rPr lang="en-US" baseline="0" dirty="0" smtClean="0"/>
              <a:t> IO for speed improvements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218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Spark</a:t>
            </a:r>
            <a:r>
              <a:rPr lang="en-US" baseline="0" dirty="0" smtClean="0"/>
              <a:t> Context – Kind of like a connection in that it tells Spark how to access the cluster.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Two things you can do to an RDD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Transformations</a:t>
            </a:r>
            <a:r>
              <a:rPr lang="en-US" baseline="0" dirty="0" smtClean="0"/>
              <a:t> – Create new dataset based on some change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Actions – Return value to driver program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218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Action that shows the number of items in the RDD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2205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File in HDFS with following format:</a:t>
            </a:r>
          </a:p>
          <a:p>
            <a:r>
              <a:rPr lang="en-US" dirty="0" err="1" smtClean="0"/>
              <a:t>userId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tagid</a:t>
            </a:r>
            <a:r>
              <a:rPr lang="en-US" baseline="0" dirty="0" smtClean="0"/>
              <a:t>, score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Results from Mahout job</a:t>
            </a:r>
          </a:p>
          <a:p>
            <a:r>
              <a:rPr lang="en-US" baseline="0" dirty="0" err="1" smtClean="0"/>
              <a:t>tagId</a:t>
            </a:r>
            <a:r>
              <a:rPr lang="en-US" baseline="0" dirty="0" smtClean="0"/>
              <a:t>	</a:t>
            </a:r>
            <a:r>
              <a:rPr lang="en-US" baseline="0" dirty="0" err="1" smtClean="0"/>
              <a:t>tagId:rank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Rank is Log Likelihood</a:t>
            </a:r>
            <a:r>
              <a:rPr lang="en-US" baseline="0" dirty="0" smtClean="0"/>
              <a:t> Ratio (not 0-1 range)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875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 distributed computing framework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21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567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 distributed computing framework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21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Spring</a:t>
            </a:r>
            <a:r>
              <a:rPr lang="en-US" baseline="0" dirty="0" smtClean="0"/>
              <a:t> Boot, Spring Data JPA, Spring Core/MVC, Spring Security,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81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81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81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81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81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47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55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63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bar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90811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1632" y="306389"/>
            <a:ext cx="8539165" cy="299787"/>
          </a:xfrm>
        </p:spPr>
        <p:txBody>
          <a:bodyPr anchor="t" anchorCtr="0"/>
          <a:lstStyle>
            <a:lvl1pPr algn="l">
              <a:defRPr sz="2200" b="0" i="0">
                <a:solidFill>
                  <a:srgbClr val="333333"/>
                </a:solidFill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4" y="800101"/>
            <a:ext cx="8537575" cy="3663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7690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62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210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31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9/10/14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448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9/10/14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96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9/10/14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0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729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77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6C69B5-4CE0-0D4A-87D8-80846BF28012}" type="datetimeFigureOut">
              <a:rPr lang="en-US" smtClean="0"/>
              <a:t>9/10/14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030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microsoft.com/office/2007/relationships/hdphoto" Target="../media/hdphoto6.wdp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Relationship Id="rId3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1" Type="http://schemas.microsoft.com/office/2007/relationships/hdphoto" Target="../media/hdphoto8.wdp"/><Relationship Id="rId12" Type="http://schemas.microsoft.com/office/2007/relationships/hdphoto" Target="../media/hdphoto9.wdp"/><Relationship Id="rId13" Type="http://schemas.openxmlformats.org/officeDocument/2006/relationships/image" Target="../media/image34.png"/><Relationship Id="rId14" Type="http://schemas.microsoft.com/office/2007/relationships/hdphoto" Target="../media/hdphoto10.wdp"/><Relationship Id="rId15" Type="http://schemas.openxmlformats.org/officeDocument/2006/relationships/image" Target="../media/image35.png"/><Relationship Id="rId16" Type="http://schemas.microsoft.com/office/2007/relationships/hdphoto" Target="../media/hdphoto11.wdp"/><Relationship Id="rId1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microsoft.com/office/2007/relationships/hdphoto" Target="../media/hdphoto7.wdp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microsoft.com/office/2007/relationships/hdphoto" Target="../media/hdphoto13.wdp"/><Relationship Id="rId5" Type="http://schemas.microsoft.com/office/2007/relationships/hdphoto" Target="../media/hdphoto14.wdp"/><Relationship Id="rId6" Type="http://schemas.microsoft.com/office/2007/relationships/hdphoto" Target="../media/hdphoto1.wdp"/><Relationship Id="rId7" Type="http://schemas.openxmlformats.org/officeDocument/2006/relationships/image" Target="../media/image39.png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microsoft.com/office/2007/relationships/hdphoto" Target="../media/hdphoto15.wdp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27.png"/><Relationship Id="rId7" Type="http://schemas.openxmlformats.org/officeDocument/2006/relationships/image" Target="../media/image32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microsoft.com/office/2007/relationships/hdphoto" Target="../media/hdphoto12.wdp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microsoft.com/office/2007/relationships/hdphoto" Target="../media/hdphoto16.wdp"/><Relationship Id="rId8" Type="http://schemas.openxmlformats.org/officeDocument/2006/relationships/image" Target="../media/image48.png"/><Relationship Id="rId9" Type="http://schemas.microsoft.com/office/2007/relationships/hdphoto" Target="../media/hdphoto17.wdp"/><Relationship Id="rId10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53.png"/><Relationship Id="rId5" Type="http://schemas.microsoft.com/office/2007/relationships/hdphoto" Target="../media/hdphoto19.wdp"/><Relationship Id="rId6" Type="http://schemas.openxmlformats.org/officeDocument/2006/relationships/image" Target="../media/image54.png"/><Relationship Id="rId7" Type="http://schemas.microsoft.com/office/2007/relationships/hdphoto" Target="../media/hdphoto20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54.png"/><Relationship Id="rId5" Type="http://schemas.microsoft.com/office/2007/relationships/hdphoto" Target="../media/hdphoto21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57.png"/><Relationship Id="rId5" Type="http://schemas.microsoft.com/office/2007/relationships/hdphoto" Target="../media/hdphoto22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57.png"/><Relationship Id="rId5" Type="http://schemas.microsoft.com/office/2007/relationships/hdphoto" Target="../media/hdphoto23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58.png"/><Relationship Id="rId5" Type="http://schemas.microsoft.com/office/2007/relationships/hdphoto" Target="../media/hdphoto24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59.png"/><Relationship Id="rId5" Type="http://schemas.microsoft.com/office/2007/relationships/hdphoto" Target="../media/hdphoto25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microsoft.com/office/2007/relationships/hdphoto" Target="../media/hdphoto26.wdp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4" Type="http://schemas.microsoft.com/office/2007/relationships/hdphoto" Target="../media/hdphoto29.wdp"/><Relationship Id="rId5" Type="http://schemas.microsoft.com/office/2007/relationships/hdphoto" Target="../media/hdphoto30.wdp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microsoft.com/office/2007/relationships/hdphoto" Target="../media/hdphoto32.wdp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1.wdp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microsoft.com/office/2007/relationships/hdphoto" Target="../media/hdphoto3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7.xml.rels><?xml version="1.0" encoding="UTF-8" standalone="yes"?>
<Relationships xmlns="http://schemas.openxmlformats.org/package/2006/relationships"><Relationship Id="rId11" Type="http://schemas.microsoft.com/office/2007/relationships/hdphoto" Target="../media/hdphoto8.wdp"/><Relationship Id="rId12" Type="http://schemas.microsoft.com/office/2007/relationships/hdphoto" Target="../media/hdphoto9.wdp"/><Relationship Id="rId13" Type="http://schemas.openxmlformats.org/officeDocument/2006/relationships/image" Target="../media/image70.png"/><Relationship Id="rId14" Type="http://schemas.microsoft.com/office/2007/relationships/hdphoto" Target="../media/hdphoto10.wdp"/><Relationship Id="rId15" Type="http://schemas.openxmlformats.org/officeDocument/2006/relationships/image" Target="../media/image71.png"/><Relationship Id="rId16" Type="http://schemas.microsoft.com/office/2007/relationships/hdphoto" Target="../media/hdphoto11.wdp"/><Relationship Id="rId1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68.png"/><Relationship Id="rId5" Type="http://schemas.microsoft.com/office/2007/relationships/hdphoto" Target="../media/hdphoto7.wdp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6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34.wdp"/><Relationship Id="rId5" Type="http://schemas.microsoft.com/office/2007/relationships/hdphoto" Target="../media/hdphoto35.wdp"/><Relationship Id="rId6" Type="http://schemas.microsoft.com/office/2007/relationships/hdphoto" Target="../media/hdphoto1.wdp"/><Relationship Id="rId7" Type="http://schemas.openxmlformats.org/officeDocument/2006/relationships/image" Target="../media/image16.png"/><Relationship Id="rId8" Type="http://schemas.microsoft.com/office/2007/relationships/hdphoto" Target="../media/hdphoto36.wdp"/><Relationship Id="rId9" Type="http://schemas.microsoft.com/office/2007/relationships/hdphoto" Target="../media/hdphoto37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3" Type="http://schemas.openxmlformats.org/officeDocument/2006/relationships/image" Target="../media/image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microsoft.com/office/2007/relationships/hdphoto" Target="../media/hdphoto38.wdp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39.wdp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microsoft.com/office/2007/relationships/hdphoto" Target="../media/hdphoto40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microsoft.com/office/2007/relationships/hdphoto" Target="../media/hdphoto27.wdp"/><Relationship Id="rId5" Type="http://schemas.openxmlformats.org/officeDocument/2006/relationships/image" Target="../media/image9.png"/><Relationship Id="rId6" Type="http://schemas.openxmlformats.org/officeDocument/2006/relationships/image" Target="../media/image7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9.png"/><Relationship Id="rId5" Type="http://schemas.microsoft.com/office/2007/relationships/hdphoto" Target="../media/hdphoto4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7.png"/><Relationship Id="rId5" Type="http://schemas.microsoft.com/office/2007/relationships/hdphoto" Target="../media/hdphoto40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0.png"/><Relationship Id="rId5" Type="http://schemas.microsoft.com/office/2007/relationships/hdphoto" Target="../media/hdphoto4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1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0.png"/><Relationship Id="rId5" Type="http://schemas.microsoft.com/office/2007/relationships/hdphoto" Target="../media/hdphoto4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microsoft.com/office/2007/relationships/hdphoto" Target="../media/hdphoto38.wdp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7.png"/><Relationship Id="rId3" Type="http://schemas.openxmlformats.org/officeDocument/2006/relationships/image" Target="../media/image9.png"/></Relationships>
</file>

<file path=ppt/slides/_rels/slide87.xml.rels><?xml version="1.0" encoding="UTF-8" standalone="yes"?>
<Relationships xmlns="http://schemas.openxmlformats.org/package/2006/relationships"><Relationship Id="rId13" Type="http://schemas.microsoft.com/office/2007/relationships/hdphoto" Target="../media/hdphoto47.wdp"/><Relationship Id="rId14" Type="http://schemas.openxmlformats.org/officeDocument/2006/relationships/image" Target="../media/image94.png"/><Relationship Id="rId15" Type="http://schemas.microsoft.com/office/2007/relationships/hdphoto" Target="../media/hdphoto48.wdp"/><Relationship Id="rId16" Type="http://schemas.openxmlformats.org/officeDocument/2006/relationships/image" Target="../media/image95.png"/><Relationship Id="rId17" Type="http://schemas.microsoft.com/office/2007/relationships/hdphoto" Target="../media/hdphoto49.wdp"/><Relationship Id="rId18" Type="http://schemas.openxmlformats.org/officeDocument/2006/relationships/image" Target="../media/image96.png"/><Relationship Id="rId19" Type="http://schemas.openxmlformats.org/officeDocument/2006/relationships/image" Target="../media/image97.png"/><Relationship Id="rId50" Type="http://schemas.microsoft.com/office/2007/relationships/hdphoto" Target="../media/hdphoto62.wdp"/><Relationship Id="rId51" Type="http://schemas.openxmlformats.org/officeDocument/2006/relationships/image" Target="../media/image114.png"/><Relationship Id="rId52" Type="http://schemas.microsoft.com/office/2007/relationships/hdphoto" Target="../media/hdphoto63.wdp"/><Relationship Id="rId53" Type="http://schemas.openxmlformats.org/officeDocument/2006/relationships/image" Target="../media/image115.png"/><Relationship Id="rId54" Type="http://schemas.microsoft.com/office/2007/relationships/hdphoto" Target="../media/hdphoto64.wdp"/><Relationship Id="rId40" Type="http://schemas.microsoft.com/office/2007/relationships/hdphoto" Target="../media/hdphoto59.wdp"/><Relationship Id="rId41" Type="http://schemas.openxmlformats.org/officeDocument/2006/relationships/image" Target="../media/image108.png"/><Relationship Id="rId42" Type="http://schemas.microsoft.com/office/2007/relationships/hdphoto" Target="../media/hdphoto25.wdp"/><Relationship Id="rId43" Type="http://schemas.openxmlformats.org/officeDocument/2006/relationships/image" Target="../media/image109.png"/><Relationship Id="rId44" Type="http://schemas.microsoft.com/office/2007/relationships/hdphoto" Target="../media/hdphoto60.wdp"/><Relationship Id="rId45" Type="http://schemas.openxmlformats.org/officeDocument/2006/relationships/image" Target="../media/image110.png"/><Relationship Id="rId46" Type="http://schemas.openxmlformats.org/officeDocument/2006/relationships/image" Target="../media/image111.png"/><Relationship Id="rId47" Type="http://schemas.openxmlformats.org/officeDocument/2006/relationships/image" Target="../media/image112.png"/><Relationship Id="rId48" Type="http://schemas.microsoft.com/office/2007/relationships/hdphoto" Target="../media/hdphoto61.wdp"/><Relationship Id="rId49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88.png"/><Relationship Id="rId4" Type="http://schemas.microsoft.com/office/2007/relationships/hdphoto" Target="../media/hdphoto43.wdp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microsoft.com/office/2007/relationships/hdphoto" Target="../media/hdphoto44.wdp"/><Relationship Id="rId8" Type="http://schemas.openxmlformats.org/officeDocument/2006/relationships/image" Target="../media/image91.png"/><Relationship Id="rId9" Type="http://schemas.microsoft.com/office/2007/relationships/hdphoto" Target="../media/hdphoto45.wdp"/><Relationship Id="rId30" Type="http://schemas.microsoft.com/office/2007/relationships/hdphoto" Target="../media/hdphoto1.wdp"/><Relationship Id="rId31" Type="http://schemas.openxmlformats.org/officeDocument/2006/relationships/image" Target="../media/image103.png"/><Relationship Id="rId32" Type="http://schemas.microsoft.com/office/2007/relationships/hdphoto" Target="../media/hdphoto55.wdp"/><Relationship Id="rId33" Type="http://schemas.openxmlformats.org/officeDocument/2006/relationships/image" Target="../media/image104.png"/><Relationship Id="rId34" Type="http://schemas.microsoft.com/office/2007/relationships/hdphoto" Target="../media/hdphoto56.wdp"/><Relationship Id="rId35" Type="http://schemas.openxmlformats.org/officeDocument/2006/relationships/image" Target="../media/image105.png"/><Relationship Id="rId36" Type="http://schemas.microsoft.com/office/2007/relationships/hdphoto" Target="../media/hdphoto57.wdp"/><Relationship Id="rId37" Type="http://schemas.openxmlformats.org/officeDocument/2006/relationships/image" Target="../media/image106.png"/><Relationship Id="rId38" Type="http://schemas.microsoft.com/office/2007/relationships/hdphoto" Target="../media/hdphoto58.wdp"/><Relationship Id="rId39" Type="http://schemas.openxmlformats.org/officeDocument/2006/relationships/image" Target="../media/image107.png"/><Relationship Id="rId20" Type="http://schemas.microsoft.com/office/2007/relationships/hdphoto" Target="../media/hdphoto50.wdp"/><Relationship Id="rId21" Type="http://schemas.openxmlformats.org/officeDocument/2006/relationships/image" Target="../media/image98.png"/><Relationship Id="rId22" Type="http://schemas.microsoft.com/office/2007/relationships/hdphoto" Target="../media/hdphoto51.wdp"/><Relationship Id="rId23" Type="http://schemas.openxmlformats.org/officeDocument/2006/relationships/image" Target="../media/image99.png"/><Relationship Id="rId24" Type="http://schemas.microsoft.com/office/2007/relationships/hdphoto" Target="../media/hdphoto52.wdp"/><Relationship Id="rId25" Type="http://schemas.openxmlformats.org/officeDocument/2006/relationships/image" Target="../media/image100.png"/><Relationship Id="rId26" Type="http://schemas.microsoft.com/office/2007/relationships/hdphoto" Target="../media/hdphoto53.wdp"/><Relationship Id="rId27" Type="http://schemas.openxmlformats.org/officeDocument/2006/relationships/image" Target="../media/image101.png"/><Relationship Id="rId28" Type="http://schemas.microsoft.com/office/2007/relationships/hdphoto" Target="../media/hdphoto54.wdp"/><Relationship Id="rId29" Type="http://schemas.openxmlformats.org/officeDocument/2006/relationships/image" Target="../media/image102.png"/><Relationship Id="rId10" Type="http://schemas.openxmlformats.org/officeDocument/2006/relationships/image" Target="../media/image92.png"/><Relationship Id="rId11" Type="http://schemas.microsoft.com/office/2007/relationships/hdphoto" Target="../media/hdphoto46.wdp"/><Relationship Id="rId12" Type="http://schemas.openxmlformats.org/officeDocument/2006/relationships/image" Target="../media/image93.png"/></Relationships>
</file>

<file path=ppt/slides/_rels/slide88.xml.rels><?xml version="1.0" encoding="UTF-8" standalone="yes"?>
<Relationships xmlns="http://schemas.openxmlformats.org/package/2006/relationships"><Relationship Id="rId3" Type="http://schemas.microsoft.com/office/2007/relationships/hdphoto" Target="../media/hdphoto65.wdp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microsoft.com/office/2007/relationships/hdphoto" Target="../media/hdphoto3.wdp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088"/>
            <a:ext cx="9144000" cy="51475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  <p:pic>
        <p:nvPicPr>
          <p:cNvPr id="2" name="Picture 1" descr="icon_2225.pn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38422" y="128597"/>
            <a:ext cx="4538978" cy="45389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19315" y="1643403"/>
            <a:ext cx="21221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BUILDING</a:t>
            </a:r>
            <a:endParaRPr lang="en-US" sz="4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6" name="TextBox 5"/>
          <p:cNvSpPr txBox="1"/>
          <p:nvPr/>
        </p:nvSpPr>
        <p:spPr>
          <a:xfrm rot="20738391">
            <a:off x="2800279" y="2326344"/>
            <a:ext cx="55964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FFF Tusj Bold"/>
                <a:cs typeface="FFF Tusj Bold"/>
              </a:rPr>
              <a:t>RECOMMENDATION</a:t>
            </a:r>
            <a:endParaRPr lang="en-US" sz="4000" dirty="0">
              <a:solidFill>
                <a:schemeClr val="bg1"/>
              </a:solidFill>
              <a:latin typeface="FFF Tusj Bold"/>
              <a:cs typeface="FFF Tusj 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91566" y="2827488"/>
            <a:ext cx="332655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FFF Tusj Bold"/>
                <a:cs typeface="FFF Tusj Bold"/>
              </a:rPr>
              <a:t>ENGINES</a:t>
            </a:r>
            <a:endParaRPr lang="en-US" sz="5000" dirty="0">
              <a:solidFill>
                <a:schemeClr val="bg1"/>
              </a:solidFill>
              <a:latin typeface="FFF Tusj Bold"/>
              <a:cs typeface="FFF Tusj 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08195" y="3271678"/>
            <a:ext cx="55973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u="sng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WITH SPRING</a:t>
            </a:r>
            <a:endParaRPr lang="en-US" sz="8000" u="sng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39784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226" y="846594"/>
            <a:ext cx="3813810" cy="381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49200" y="1146428"/>
            <a:ext cx="4087223" cy="13285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000" dirty="0" smtClean="0">
                <a:latin typeface="Helvetica Neue Bold Condensed"/>
                <a:cs typeface="Helvetica Neue Bold Condensed"/>
              </a:rPr>
              <a:t>RECOMMENDATION</a:t>
            </a:r>
          </a:p>
          <a:p>
            <a:pPr algn="ctr">
              <a:lnSpc>
                <a:spcPct val="80000"/>
              </a:lnSpc>
            </a:pPr>
            <a:r>
              <a:rPr lang="en-US" sz="5800" dirty="0" smtClean="0">
                <a:solidFill>
                  <a:srgbClr val="B30202"/>
                </a:solidFill>
                <a:latin typeface="Helvetica Neue Bold Condensed"/>
                <a:cs typeface="Helvetica Neue Bold Condensed"/>
              </a:rPr>
              <a:t>ALGORITHMS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371549" y="1154890"/>
            <a:ext cx="3856913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371082" y="2317399"/>
            <a:ext cx="385691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134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1049853">
            <a:off x="427021" y="-497503"/>
            <a:ext cx="10310013" cy="6186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/**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 @author Michael Minella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*/</a:t>
            </a: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@Configuration</a:t>
            </a: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</a:t>
            </a:r>
            <a:r>
              <a:rPr lang="en-US" dirty="0" err="1">
                <a:solidFill>
                  <a:srgbClr val="BBB950"/>
                </a:solidFill>
                <a:latin typeface="Menlo Regular"/>
                <a:cs typeface="Menlo Regular"/>
              </a:rPr>
              <a:t>ComponentScan</a:t>
            </a:r>
            <a:endParaRPr lang="en-US" dirty="0">
              <a:solidFill>
                <a:srgbClr val="BBB95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</a:t>
            </a:r>
            <a:r>
              <a:rPr lang="en-US" dirty="0" err="1">
                <a:solidFill>
                  <a:srgbClr val="BBB950"/>
                </a:solidFill>
                <a:latin typeface="Menlo Regular"/>
                <a:cs typeface="Menlo Regular"/>
              </a:rPr>
              <a:t>EnableAutoConfiguration</a:t>
            </a:r>
            <a:endParaRPr lang="en-US" dirty="0">
              <a:solidFill>
                <a:srgbClr val="BBB95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public class 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Application {</a:t>
            </a:r>
          </a:p>
          <a:p>
            <a:endParaRPr lang="en-US" dirty="0"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	@Bean</a:t>
            </a:r>
          </a:p>
          <a:p>
            <a:r>
              <a:rPr lang="en-US" dirty="0">
                <a:latin typeface="Menlo Regular"/>
                <a:cs typeface="Menlo Regular"/>
              </a:rPr>
              <a:t>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ItemBasedRecommender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E2B173"/>
                </a:solidFill>
                <a:latin typeface="Menlo Regular"/>
                <a:cs typeface="Menlo Regular"/>
              </a:rPr>
              <a:t>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=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MySQLBooleanPrefJDBCDataModel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ItemSimilarity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similarity =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MySQLJDBCItemSimilarity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AllSimilarItemsCandidateItemsStrategy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=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		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AllSimilarItemsCandidateItemsStrategy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(similarity)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		return new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GenericItemBasedRecommender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similarity,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}</a:t>
            </a:r>
          </a:p>
          <a:p>
            <a:endParaRPr lang="en-US" dirty="0">
              <a:solidFill>
                <a:srgbClr val="AEBDD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	public static void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E2B173"/>
                </a:solidFill>
                <a:latin typeface="Menlo Regular"/>
                <a:cs typeface="Menlo Regular"/>
              </a:rPr>
              <a:t>main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(String[]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args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SpringApplication.run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Application.class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args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}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17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04460" y="892713"/>
            <a:ext cx="4097684" cy="1190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500" spc="6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LET’S SET SOME</a:t>
            </a:r>
          </a:p>
          <a:p>
            <a:pPr>
              <a:lnSpc>
                <a:spcPct val="80000"/>
              </a:lnSpc>
            </a:pPr>
            <a:r>
              <a:rPr lang="en-US" sz="52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EXPECTATIONS</a:t>
            </a:r>
            <a:endParaRPr lang="en-US" sz="52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pic>
        <p:nvPicPr>
          <p:cNvPr id="7" name="Picture 6" descr="icon_50100.png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11" y="851391"/>
            <a:ext cx="4162182" cy="416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50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30202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2163457" y="0"/>
            <a:ext cx="4735910" cy="4574274"/>
            <a:chOff x="1377884" y="-505556"/>
            <a:chExt cx="5269652" cy="4973299"/>
          </a:xfrm>
        </p:grpSpPr>
        <p:pic>
          <p:nvPicPr>
            <p:cNvPr id="4" name="Picture 3" descr="icon_53620.png"/>
            <p:cNvPicPr>
              <a:picLocks noChangeAspect="1"/>
            </p:cNvPicPr>
            <p:nvPr/>
          </p:nvPicPr>
          <p:blipFill>
            <a:blip r:embed="rId2" cstate="print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428703">
              <a:off x="1680172" y="-104257"/>
              <a:ext cx="4572000" cy="4572000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 rot="1428703" flipV="1">
              <a:off x="1408368" y="1205876"/>
              <a:ext cx="799804" cy="10408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1428703">
              <a:off x="2571205" y="-505556"/>
              <a:ext cx="0" cy="195660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966177" y="-422280"/>
              <a:ext cx="423943" cy="184785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428703">
              <a:off x="3276652" y="-255656"/>
              <a:ext cx="0" cy="426706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190515" y="152889"/>
              <a:ext cx="2387500" cy="1049942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428703">
              <a:off x="5486282" y="1179075"/>
              <a:ext cx="0" cy="42670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 flipV="1">
              <a:off x="5007345" y="1432207"/>
              <a:ext cx="392800" cy="172198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830868" y="1445914"/>
              <a:ext cx="176478" cy="39990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 flipV="1">
              <a:off x="4447865" y="1657056"/>
              <a:ext cx="399788" cy="183168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1428703">
              <a:off x="4372916" y="1622931"/>
              <a:ext cx="0" cy="42670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3088972" y="1517313"/>
              <a:ext cx="1197806" cy="51416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428703">
              <a:off x="2862072" y="1469474"/>
              <a:ext cx="0" cy="112400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1819078" y="2177106"/>
              <a:ext cx="816094" cy="368536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1428703">
              <a:off x="1598480" y="2130595"/>
              <a:ext cx="0" cy="109278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377884" y="3176868"/>
              <a:ext cx="1588293" cy="700163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1428703" flipV="1">
              <a:off x="3134956" y="3061167"/>
              <a:ext cx="0" cy="863820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288462" y="3081148"/>
              <a:ext cx="1232136" cy="558931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428703" flipV="1">
              <a:off x="4608835" y="3231093"/>
              <a:ext cx="0" cy="437113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4680289" y="3232911"/>
              <a:ext cx="399789" cy="17417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1428703">
              <a:off x="4980649" y="3388484"/>
              <a:ext cx="0" cy="437113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4886818" y="3781158"/>
              <a:ext cx="439431" cy="190981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1428703" flipV="1">
              <a:off x="5537756" y="2915902"/>
              <a:ext cx="0" cy="1103191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rot="1428703">
              <a:off x="5699620" y="3166069"/>
              <a:ext cx="947916" cy="10408"/>
            </a:xfrm>
            <a:prstGeom prst="straightConnector1">
              <a:avLst/>
            </a:prstGeom>
            <a:ln w="38100" cmpd="sng">
              <a:solidFill>
                <a:srgbClr val="FFFFFF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99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99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77913">
            <a:off x="669735" y="-399037"/>
            <a:ext cx="8710357" cy="52856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43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99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81519">
            <a:off x="681975" y="-385285"/>
            <a:ext cx="8658101" cy="52539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28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64460">
            <a:off x="651908" y="-469896"/>
            <a:ext cx="8959377" cy="52868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64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4488" y="2888296"/>
            <a:ext cx="1545510" cy="1545510"/>
          </a:xfrm>
          <a:prstGeom prst="rect">
            <a:avLst/>
          </a:prstGeom>
          <a:noFill/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6621" y="700348"/>
            <a:ext cx="2690279" cy="16325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2421" y="2736993"/>
            <a:ext cx="2234959" cy="17061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628" r="9963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6678" y="1149197"/>
            <a:ext cx="1699768" cy="7112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3019292" y="2215997"/>
            <a:ext cx="1" cy="672299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612729" y="3224774"/>
            <a:ext cx="1772958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703158" y="3967442"/>
            <a:ext cx="1682529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308364" y="1860397"/>
            <a:ext cx="141115" cy="876596"/>
          </a:xfrm>
          <a:prstGeom prst="line">
            <a:avLst/>
          </a:prstGeom>
          <a:ln>
            <a:solidFill>
              <a:schemeClr val="bg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416900" y="1688073"/>
            <a:ext cx="968787" cy="0"/>
          </a:xfrm>
          <a:prstGeom prst="line">
            <a:avLst/>
          </a:prstGeom>
          <a:ln>
            <a:solidFill>
              <a:schemeClr val="bg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1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icon_331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84632">
            <a:off x="255889" y="-10059"/>
            <a:ext cx="4432724" cy="44327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21130" y="2942516"/>
            <a:ext cx="4637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970101"/>
                </a:solidFill>
                <a:latin typeface="Helvetica Neue Bold Condensed"/>
                <a:cs typeface="Helvetica Neue Bold Condensed"/>
              </a:rPr>
              <a:t>SCALE 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OF THE PROBLEM</a:t>
            </a:r>
            <a:endParaRPr lang="en-US" sz="36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47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_48847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45" y="793788"/>
            <a:ext cx="514350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32755" y="835497"/>
            <a:ext cx="3200464" cy="1800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600" dirty="0" smtClean="0">
                <a:solidFill>
                  <a:srgbClr val="970101"/>
                </a:solidFill>
                <a:latin typeface="Helvetica Neue Bold Condensed"/>
                <a:cs typeface="Helvetica Neue Bold Condensed"/>
              </a:rPr>
              <a:t>MILLIONS OF</a:t>
            </a:r>
          </a:p>
          <a:p>
            <a:pPr algn="r">
              <a:lnSpc>
                <a:spcPct val="80000"/>
              </a:lnSpc>
            </a:pPr>
            <a:r>
              <a:rPr lang="en-US" sz="9000" dirty="0" smtClean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USERS</a:t>
            </a:r>
            <a:endParaRPr lang="en-US" sz="9000" dirty="0">
              <a:solidFill>
                <a:srgbClr val="0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69861">
            <a:off x="715900" y="880946"/>
            <a:ext cx="2732340" cy="33816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20601" y="1428751"/>
            <a:ext cx="395492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MICHAEL MINELLA</a:t>
            </a:r>
          </a:p>
          <a:p>
            <a:r>
              <a:rPr lang="en-US" dirty="0" smtClean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TWITTER:</a:t>
            </a:r>
            <a:r>
              <a:rPr lang="en-US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 @MICHAELMINELLA</a:t>
            </a:r>
          </a:p>
          <a:p>
            <a:r>
              <a:rPr lang="en-US" dirty="0" smtClean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HOME PAGE:</a:t>
            </a:r>
            <a:r>
              <a:rPr lang="en-US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 SPRING.IO/TEAM/MMINELLA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905253" y="1939998"/>
            <a:ext cx="4974167" cy="23813"/>
          </a:xfrm>
          <a:prstGeom prst="line">
            <a:avLst/>
          </a:prstGeom>
          <a:ln w="412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67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60112">
            <a:off x="5839502" y="387235"/>
            <a:ext cx="935267" cy="9352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03974" y="2990090"/>
            <a:ext cx="2567978" cy="14973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 smtClean="0">
                <a:solidFill>
                  <a:srgbClr val="970101"/>
                </a:solidFill>
                <a:latin typeface="Helvetica Neue Bold Condensed"/>
                <a:cs typeface="Helvetica Neue Bold Condensed"/>
              </a:rPr>
              <a:t>100,000’s OF </a:t>
            </a:r>
          </a:p>
          <a:p>
            <a:pPr algn="ctr">
              <a:lnSpc>
                <a:spcPct val="80000"/>
              </a:lnSpc>
            </a:pPr>
            <a:r>
              <a:rPr lang="en-US" sz="7500" dirty="0" smtClean="0">
                <a:latin typeface="Helvetica Neue Bold Condensed"/>
                <a:cs typeface="Helvetica Neue Bold Condensed"/>
              </a:rPr>
              <a:t>ITEMS</a:t>
            </a:r>
          </a:p>
        </p:txBody>
      </p:sp>
      <p:pic>
        <p:nvPicPr>
          <p:cNvPr id="14" name="Picture 13" descr="icon_36661.png"/>
          <p:cNvPicPr>
            <a:picLocks noChangeAspect="1"/>
          </p:cNvPicPr>
          <p:nvPr/>
        </p:nvPicPr>
        <p:blipFill>
          <a:blip r:embed="rId4" cstate="print">
            <a:alphaModFix amt="4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03228">
            <a:off x="6619808" y="-581240"/>
            <a:ext cx="2739293" cy="2739293"/>
          </a:xfrm>
          <a:prstGeom prst="rect">
            <a:avLst/>
          </a:prstGeom>
        </p:spPr>
      </p:pic>
      <p:pic>
        <p:nvPicPr>
          <p:cNvPr id="15" name="Picture 14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047630">
            <a:off x="4597692" y="731271"/>
            <a:ext cx="1247022" cy="1247022"/>
          </a:xfrm>
          <a:prstGeom prst="rect">
            <a:avLst/>
          </a:prstGeom>
        </p:spPr>
      </p:pic>
      <p:pic>
        <p:nvPicPr>
          <p:cNvPr id="16" name="Picture 15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039751">
            <a:off x="2811941" y="1144516"/>
            <a:ext cx="1247022" cy="1247022"/>
          </a:xfrm>
          <a:prstGeom prst="rect">
            <a:avLst/>
          </a:prstGeom>
        </p:spPr>
      </p:pic>
      <p:pic>
        <p:nvPicPr>
          <p:cNvPr id="17" name="Picture 16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0503" y="1456493"/>
            <a:ext cx="940660" cy="705495"/>
          </a:xfrm>
          <a:prstGeom prst="rect">
            <a:avLst/>
          </a:prstGeom>
        </p:spPr>
      </p:pic>
      <p:pic>
        <p:nvPicPr>
          <p:cNvPr id="18" name="Picture 17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8908" y="4438005"/>
            <a:ext cx="940660" cy="705495"/>
          </a:xfrm>
          <a:prstGeom prst="rect">
            <a:avLst/>
          </a:prstGeom>
        </p:spPr>
      </p:pic>
      <p:pic>
        <p:nvPicPr>
          <p:cNvPr id="19" name="Picture 18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0601" y="2029752"/>
            <a:ext cx="940660" cy="705495"/>
          </a:xfrm>
          <a:prstGeom prst="rect">
            <a:avLst/>
          </a:prstGeom>
        </p:spPr>
      </p:pic>
      <p:pic>
        <p:nvPicPr>
          <p:cNvPr id="20" name="Picture 19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0670" y="4487423"/>
            <a:ext cx="940660" cy="705495"/>
          </a:xfrm>
          <a:prstGeom prst="rect">
            <a:avLst/>
          </a:prstGeom>
        </p:spPr>
      </p:pic>
      <p:pic>
        <p:nvPicPr>
          <p:cNvPr id="21" name="Picture 20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5474" y="2555609"/>
            <a:ext cx="940660" cy="705495"/>
          </a:xfrm>
          <a:prstGeom prst="rect">
            <a:avLst/>
          </a:prstGeom>
        </p:spPr>
      </p:pic>
      <p:pic>
        <p:nvPicPr>
          <p:cNvPr id="22" name="Picture 21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1611" y="1411072"/>
            <a:ext cx="940660" cy="705495"/>
          </a:xfrm>
          <a:prstGeom prst="rect">
            <a:avLst/>
          </a:prstGeom>
        </p:spPr>
      </p:pic>
      <p:pic>
        <p:nvPicPr>
          <p:cNvPr id="23" name="Picture 22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1679" y="1157632"/>
            <a:ext cx="940660" cy="705495"/>
          </a:xfrm>
          <a:prstGeom prst="rect">
            <a:avLst/>
          </a:prstGeom>
        </p:spPr>
      </p:pic>
      <p:pic>
        <p:nvPicPr>
          <p:cNvPr id="24" name="Picture 23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9436" y="3853995"/>
            <a:ext cx="940660" cy="705495"/>
          </a:xfrm>
          <a:prstGeom prst="rect">
            <a:avLst/>
          </a:prstGeom>
        </p:spPr>
      </p:pic>
      <p:pic>
        <p:nvPicPr>
          <p:cNvPr id="25" name="Picture 24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3611" y="1982572"/>
            <a:ext cx="940660" cy="705495"/>
          </a:xfrm>
          <a:prstGeom prst="rect">
            <a:avLst/>
          </a:prstGeom>
        </p:spPr>
      </p:pic>
      <p:pic>
        <p:nvPicPr>
          <p:cNvPr id="26" name="Picture 25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7705" y="2392591"/>
            <a:ext cx="940660" cy="705495"/>
          </a:xfrm>
          <a:prstGeom prst="rect">
            <a:avLst/>
          </a:prstGeom>
        </p:spPr>
      </p:pic>
      <p:pic>
        <p:nvPicPr>
          <p:cNvPr id="27" name="Picture 26" descr="icon_5606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46" y="152399"/>
            <a:ext cx="704568" cy="704568"/>
          </a:xfrm>
          <a:prstGeom prst="rect">
            <a:avLst/>
          </a:prstGeom>
        </p:spPr>
      </p:pic>
      <p:pic>
        <p:nvPicPr>
          <p:cNvPr id="28" name="Picture 27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31696">
            <a:off x="2353311" y="215515"/>
            <a:ext cx="1247022" cy="1247022"/>
          </a:xfrm>
          <a:prstGeom prst="rect">
            <a:avLst/>
          </a:prstGeom>
        </p:spPr>
      </p:pic>
      <p:pic>
        <p:nvPicPr>
          <p:cNvPr id="29" name="Picture 28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60762">
            <a:off x="1816320" y="1338892"/>
            <a:ext cx="1247022" cy="1247022"/>
          </a:xfrm>
          <a:prstGeom prst="rect">
            <a:avLst/>
          </a:prstGeom>
        </p:spPr>
      </p:pic>
      <p:pic>
        <p:nvPicPr>
          <p:cNvPr id="30" name="Picture 29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1661" y="1914766"/>
            <a:ext cx="935267" cy="935267"/>
          </a:xfrm>
          <a:prstGeom prst="rect">
            <a:avLst/>
          </a:prstGeom>
        </p:spPr>
      </p:pic>
      <p:pic>
        <p:nvPicPr>
          <p:cNvPr id="31" name="Picture 30" descr="icon_9883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06290">
            <a:off x="2603799" y="1800466"/>
            <a:ext cx="1246375" cy="934781"/>
          </a:xfrm>
          <a:prstGeom prst="rect">
            <a:avLst/>
          </a:prstGeom>
        </p:spPr>
      </p:pic>
      <p:pic>
        <p:nvPicPr>
          <p:cNvPr id="32" name="Picture 31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109374">
            <a:off x="5311657" y="1285608"/>
            <a:ext cx="1247022" cy="1247022"/>
          </a:xfrm>
          <a:prstGeom prst="rect">
            <a:avLst/>
          </a:prstGeom>
        </p:spPr>
      </p:pic>
      <p:pic>
        <p:nvPicPr>
          <p:cNvPr id="33" name="Picture 32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837777" y="4330203"/>
            <a:ext cx="1247022" cy="1247022"/>
          </a:xfrm>
          <a:prstGeom prst="rect">
            <a:avLst/>
          </a:prstGeom>
        </p:spPr>
      </p:pic>
      <p:pic>
        <p:nvPicPr>
          <p:cNvPr id="34" name="Picture 33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502166">
            <a:off x="8173362" y="1442163"/>
            <a:ext cx="1247022" cy="1247022"/>
          </a:xfrm>
          <a:prstGeom prst="rect">
            <a:avLst/>
          </a:prstGeom>
        </p:spPr>
      </p:pic>
      <p:pic>
        <p:nvPicPr>
          <p:cNvPr id="36" name="Picture 35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253" y="748642"/>
            <a:ext cx="935267" cy="935267"/>
          </a:xfrm>
          <a:prstGeom prst="rect">
            <a:avLst/>
          </a:prstGeom>
        </p:spPr>
      </p:pic>
      <p:pic>
        <p:nvPicPr>
          <p:cNvPr id="38" name="Picture 37" descr="icon_32842.png"/>
          <p:cNvPicPr>
            <a:picLocks noChangeAspect="1"/>
          </p:cNvPicPr>
          <p:nvPr/>
        </p:nvPicPr>
        <p:blipFill>
          <a:blip r:embed="rId10" cstate="print">
            <a:alphaModFix amt="4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086516">
            <a:off x="4050342" y="-174146"/>
            <a:ext cx="1406018" cy="1406018"/>
          </a:xfrm>
          <a:prstGeom prst="rect">
            <a:avLst/>
          </a:prstGeom>
        </p:spPr>
      </p:pic>
      <p:pic>
        <p:nvPicPr>
          <p:cNvPr id="39" name="Picture 38" descr="icon_32842.png"/>
          <p:cNvPicPr>
            <a:picLocks noChangeAspect="1"/>
          </p:cNvPicPr>
          <p:nvPr/>
        </p:nvPicPr>
        <p:blipFill>
          <a:blip r:embed="rId10" cstate="print">
            <a:alphaModFix amt="4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4145">
            <a:off x="55675" y="1464138"/>
            <a:ext cx="1406018" cy="1406018"/>
          </a:xfrm>
          <a:prstGeom prst="rect">
            <a:avLst/>
          </a:prstGeom>
        </p:spPr>
      </p:pic>
      <p:pic>
        <p:nvPicPr>
          <p:cNvPr id="40" name="Picture 39" descr="icon_36661.png"/>
          <p:cNvPicPr>
            <a:picLocks noChangeAspect="1"/>
          </p:cNvPicPr>
          <p:nvPr/>
        </p:nvPicPr>
        <p:blipFill>
          <a:blip r:embed="rId13" cstate="print">
            <a:alphaModFix amt="4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3472">
            <a:off x="7271174" y="2392904"/>
            <a:ext cx="2054470" cy="2054470"/>
          </a:xfrm>
          <a:prstGeom prst="rect">
            <a:avLst/>
          </a:prstGeom>
        </p:spPr>
      </p:pic>
      <p:pic>
        <p:nvPicPr>
          <p:cNvPr id="41" name="Picture 40" descr="icon_32842.png"/>
          <p:cNvPicPr>
            <a:picLocks noChangeAspect="1"/>
          </p:cNvPicPr>
          <p:nvPr/>
        </p:nvPicPr>
        <p:blipFill>
          <a:blip r:embed="rId15" cstate="print">
            <a:alphaModFix amt="40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668193">
            <a:off x="5041983" y="2645327"/>
            <a:ext cx="1874690" cy="187469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006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_21524.png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932" y="-1"/>
            <a:ext cx="45720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28458" y="3208325"/>
            <a:ext cx="5586637" cy="1482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000" dirty="0" smtClean="0">
                <a:solidFill>
                  <a:srgbClr val="1D3C08"/>
                </a:solidFill>
                <a:latin typeface="Helvetica Neue Bold Condensed"/>
                <a:cs typeface="Helvetica Neue Bold Condensed"/>
              </a:rPr>
              <a:t>TOOLS AND</a:t>
            </a: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</a:t>
            </a:r>
          </a:p>
          <a:p>
            <a:pPr algn="r">
              <a:lnSpc>
                <a:spcPct val="80000"/>
              </a:lnSpc>
            </a:pPr>
            <a:r>
              <a:rPr lang="en-US" sz="7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TECHNOLOGIES</a:t>
            </a:r>
            <a:endParaRPr lang="en-US" sz="7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70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71894" y="1371422"/>
            <a:ext cx="7400213" cy="2400657"/>
            <a:chOff x="956496" y="1530403"/>
            <a:chExt cx="7400213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956496" y="1530403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74233" y="2057313"/>
              <a:ext cx="6382476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SPRING BOOT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102144" y="3413511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15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71894" y="1371422"/>
            <a:ext cx="7164752" cy="2400657"/>
            <a:chOff x="956496" y="1530403"/>
            <a:chExt cx="7164752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956496" y="1530403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2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74233" y="2057313"/>
              <a:ext cx="3413981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MYSQL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102144" y="3413511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34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71894" y="1371422"/>
            <a:ext cx="7164752" cy="2400657"/>
            <a:chOff x="956496" y="1530403"/>
            <a:chExt cx="7164752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956496" y="1530403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3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74233" y="2057313"/>
              <a:ext cx="4013005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HADOOP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102144" y="3413511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43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71894" y="1371422"/>
            <a:ext cx="7164752" cy="2400657"/>
            <a:chOff x="956496" y="1530403"/>
            <a:chExt cx="7164752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956496" y="1530403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4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74233" y="2057313"/>
              <a:ext cx="518558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SPRING XD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102144" y="3413511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971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71894" y="1371422"/>
            <a:ext cx="7164752" cy="2400657"/>
            <a:chOff x="956496" y="1530403"/>
            <a:chExt cx="7164752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956496" y="1530403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5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74233" y="2057313"/>
              <a:ext cx="413880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MAHOUT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102144" y="3413511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72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7" descr="C:\Users\sdunn\Documents\Pivotal\brand\logo\project icons\spring-xd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6436" y="685831"/>
            <a:ext cx="3841690" cy="384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8007" y="2970499"/>
            <a:ext cx="485261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XD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EXTREME DATA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31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979699" y="1940969"/>
            <a:ext cx="4506362" cy="1640899"/>
            <a:chOff x="3926922" y="2495141"/>
            <a:chExt cx="4506362" cy="2187865"/>
          </a:xfrm>
        </p:grpSpPr>
        <p:sp>
          <p:nvSpPr>
            <p:cNvPr id="6" name="TextBox 5"/>
            <p:cNvSpPr txBox="1"/>
            <p:nvPr/>
          </p:nvSpPr>
          <p:spPr>
            <a:xfrm>
              <a:off x="3926922" y="2561400"/>
              <a:ext cx="4506362" cy="21216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300" spc="600" dirty="0" smtClean="0">
                  <a:solidFill>
                    <a:srgbClr val="FFFFFF"/>
                  </a:solidFill>
                  <a:latin typeface="Helvetica Neue Bold Condensed"/>
                  <a:cs typeface="Helvetica Neue Bold Condensed"/>
                </a:rPr>
                <a:t>APPLICATION</a:t>
              </a:r>
            </a:p>
            <a:p>
              <a:pPr>
                <a:lnSpc>
                  <a:spcPct val="80000"/>
                </a:lnSpc>
              </a:pPr>
              <a:r>
                <a:rPr lang="en-US" sz="6600" dirty="0" smtClean="0">
                  <a:solidFill>
                    <a:srgbClr val="9EFFF8"/>
                  </a:solidFill>
                  <a:latin typeface="Helvetica Neue Bold Condensed"/>
                  <a:cs typeface="Helvetica Neue Bold Condensed"/>
                </a:rPr>
                <a:t>COMPLEXITY</a:t>
              </a:r>
              <a:endParaRPr lang="en-US" sz="66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3988816" y="4560631"/>
              <a:ext cx="427762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988816" y="2495141"/>
              <a:ext cx="427762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icon_32842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157" y="3682878"/>
            <a:ext cx="1524000" cy="1524000"/>
          </a:xfrm>
          <a:prstGeom prst="rect">
            <a:avLst/>
          </a:prstGeom>
        </p:spPr>
      </p:pic>
      <p:pic>
        <p:nvPicPr>
          <p:cNvPr id="18" name="Picture 17" descr="icon_32842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321579">
            <a:off x="980123" y="306250"/>
            <a:ext cx="1828800" cy="1828800"/>
          </a:xfrm>
          <a:prstGeom prst="rect">
            <a:avLst/>
          </a:prstGeom>
        </p:spPr>
      </p:pic>
      <p:pic>
        <p:nvPicPr>
          <p:cNvPr id="19" name="Picture 18" descr="icon_32842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086516">
            <a:off x="4286089" y="56998"/>
            <a:ext cx="1524000" cy="1524000"/>
          </a:xfrm>
          <a:prstGeom prst="rect">
            <a:avLst/>
          </a:prstGeom>
        </p:spPr>
      </p:pic>
      <p:pic>
        <p:nvPicPr>
          <p:cNvPr id="20" name="Picture 19" descr="icon_32842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4145">
            <a:off x="-76420" y="1299330"/>
            <a:ext cx="1524000" cy="1524000"/>
          </a:xfrm>
          <a:prstGeom prst="rect">
            <a:avLst/>
          </a:prstGeom>
        </p:spPr>
      </p:pic>
      <p:pic>
        <p:nvPicPr>
          <p:cNvPr id="21" name="Picture 20" descr="icon_36661.png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138266">
            <a:off x="-1159714" y="-643667"/>
            <a:ext cx="2133600" cy="2133600"/>
          </a:xfrm>
          <a:prstGeom prst="rect">
            <a:avLst/>
          </a:prstGeom>
        </p:spPr>
      </p:pic>
      <p:pic>
        <p:nvPicPr>
          <p:cNvPr id="22" name="Picture 21" descr="icon_36661.png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3472">
            <a:off x="2146159" y="3744748"/>
            <a:ext cx="2133600" cy="2133600"/>
          </a:xfrm>
          <a:prstGeom prst="rect">
            <a:avLst/>
          </a:prstGeom>
        </p:spPr>
      </p:pic>
      <p:pic>
        <p:nvPicPr>
          <p:cNvPr id="23" name="Picture 22" descr="icon_36661.png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373363">
            <a:off x="1205378" y="1666484"/>
            <a:ext cx="2743200" cy="2743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46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047630">
            <a:off x="4445292" y="578871"/>
            <a:ext cx="1247022" cy="1247022"/>
          </a:xfrm>
          <a:prstGeom prst="rect">
            <a:avLst/>
          </a:prstGeom>
        </p:spPr>
      </p:pic>
      <p:pic>
        <p:nvPicPr>
          <p:cNvPr id="5" name="Picture 4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039751">
            <a:off x="2659541" y="992116"/>
            <a:ext cx="1247022" cy="1247022"/>
          </a:xfrm>
          <a:prstGeom prst="rect">
            <a:avLst/>
          </a:prstGeom>
        </p:spPr>
      </p:pic>
      <p:pic>
        <p:nvPicPr>
          <p:cNvPr id="6" name="Picture 5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8103" y="1304093"/>
            <a:ext cx="940660" cy="705495"/>
          </a:xfrm>
          <a:prstGeom prst="rect">
            <a:avLst/>
          </a:prstGeom>
        </p:spPr>
      </p:pic>
      <p:pic>
        <p:nvPicPr>
          <p:cNvPr id="8" name="Picture 7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7051" y="4407090"/>
            <a:ext cx="940660" cy="705495"/>
          </a:xfrm>
          <a:prstGeom prst="rect">
            <a:avLst/>
          </a:prstGeom>
        </p:spPr>
      </p:pic>
      <p:pic>
        <p:nvPicPr>
          <p:cNvPr id="9" name="Picture 8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8201" y="1877352"/>
            <a:ext cx="940660" cy="705495"/>
          </a:xfrm>
          <a:prstGeom prst="rect">
            <a:avLst/>
          </a:prstGeom>
        </p:spPr>
      </p:pic>
      <p:pic>
        <p:nvPicPr>
          <p:cNvPr id="10" name="Picture 9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8270" y="4335023"/>
            <a:ext cx="940660" cy="705495"/>
          </a:xfrm>
          <a:prstGeom prst="rect">
            <a:avLst/>
          </a:prstGeom>
        </p:spPr>
      </p:pic>
      <p:pic>
        <p:nvPicPr>
          <p:cNvPr id="11" name="Picture 10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402" y="588109"/>
            <a:ext cx="940660" cy="705495"/>
          </a:xfrm>
          <a:prstGeom prst="rect">
            <a:avLst/>
          </a:prstGeom>
        </p:spPr>
      </p:pic>
      <p:pic>
        <p:nvPicPr>
          <p:cNvPr id="12" name="Picture 11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3765" y="163440"/>
            <a:ext cx="940660" cy="705495"/>
          </a:xfrm>
          <a:prstGeom prst="rect">
            <a:avLst/>
          </a:prstGeom>
        </p:spPr>
      </p:pic>
      <p:pic>
        <p:nvPicPr>
          <p:cNvPr id="13" name="Picture 12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8600" y="2411862"/>
            <a:ext cx="940660" cy="705495"/>
          </a:xfrm>
          <a:prstGeom prst="rect">
            <a:avLst/>
          </a:prstGeom>
        </p:spPr>
      </p:pic>
      <p:pic>
        <p:nvPicPr>
          <p:cNvPr id="14" name="Picture 13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211" y="1258672"/>
            <a:ext cx="940660" cy="705495"/>
          </a:xfrm>
          <a:prstGeom prst="rect">
            <a:avLst/>
          </a:prstGeom>
        </p:spPr>
      </p:pic>
      <p:pic>
        <p:nvPicPr>
          <p:cNvPr id="15" name="Picture 14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7381" y="314729"/>
            <a:ext cx="940660" cy="705495"/>
          </a:xfrm>
          <a:prstGeom prst="rect">
            <a:avLst/>
          </a:prstGeom>
        </p:spPr>
      </p:pic>
      <p:pic>
        <p:nvPicPr>
          <p:cNvPr id="16" name="Picture 15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9279" y="1005232"/>
            <a:ext cx="940660" cy="705495"/>
          </a:xfrm>
          <a:prstGeom prst="rect">
            <a:avLst/>
          </a:prstGeom>
        </p:spPr>
      </p:pic>
      <p:pic>
        <p:nvPicPr>
          <p:cNvPr id="17" name="Picture 16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613" y="1477081"/>
            <a:ext cx="940660" cy="705495"/>
          </a:xfrm>
          <a:prstGeom prst="rect">
            <a:avLst/>
          </a:prstGeom>
        </p:spPr>
      </p:pic>
      <p:pic>
        <p:nvPicPr>
          <p:cNvPr id="18" name="Picture 17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3660" y="3982275"/>
            <a:ext cx="940660" cy="705495"/>
          </a:xfrm>
          <a:prstGeom prst="rect">
            <a:avLst/>
          </a:prstGeom>
        </p:spPr>
      </p:pic>
      <p:pic>
        <p:nvPicPr>
          <p:cNvPr id="19" name="Picture 18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1211" y="1830172"/>
            <a:ext cx="940660" cy="705495"/>
          </a:xfrm>
          <a:prstGeom prst="rect">
            <a:avLst/>
          </a:prstGeom>
        </p:spPr>
      </p:pic>
      <p:pic>
        <p:nvPicPr>
          <p:cNvPr id="20" name="Picture 19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305" y="2240191"/>
            <a:ext cx="940660" cy="705495"/>
          </a:xfrm>
          <a:prstGeom prst="rect">
            <a:avLst/>
          </a:prstGeom>
        </p:spPr>
      </p:pic>
      <p:pic>
        <p:nvPicPr>
          <p:cNvPr id="21" name="Picture 20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5235" y="3139697"/>
            <a:ext cx="940660" cy="705495"/>
          </a:xfrm>
          <a:prstGeom prst="rect">
            <a:avLst/>
          </a:prstGeom>
        </p:spPr>
      </p:pic>
      <p:pic>
        <p:nvPicPr>
          <p:cNvPr id="22" name="Picture 21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146" y="0"/>
            <a:ext cx="940660" cy="705495"/>
          </a:xfrm>
          <a:prstGeom prst="rect">
            <a:avLst/>
          </a:prstGeom>
        </p:spPr>
      </p:pic>
      <p:pic>
        <p:nvPicPr>
          <p:cNvPr id="23" name="Picture 22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31696">
            <a:off x="2200911" y="63115"/>
            <a:ext cx="1247022" cy="1247022"/>
          </a:xfrm>
          <a:prstGeom prst="rect">
            <a:avLst/>
          </a:prstGeom>
        </p:spPr>
      </p:pic>
      <p:pic>
        <p:nvPicPr>
          <p:cNvPr id="25" name="Picture 24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60762">
            <a:off x="1663920" y="1186492"/>
            <a:ext cx="1247022" cy="1247022"/>
          </a:xfrm>
          <a:prstGeom prst="rect">
            <a:avLst/>
          </a:prstGeom>
        </p:spPr>
      </p:pic>
      <p:pic>
        <p:nvPicPr>
          <p:cNvPr id="26" name="Picture 25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9261" y="1762366"/>
            <a:ext cx="935267" cy="935267"/>
          </a:xfrm>
          <a:prstGeom prst="rect">
            <a:avLst/>
          </a:prstGeom>
        </p:spPr>
      </p:pic>
      <p:pic>
        <p:nvPicPr>
          <p:cNvPr id="28" name="Picture 27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06290">
            <a:off x="2459307" y="1598855"/>
            <a:ext cx="935267" cy="935267"/>
          </a:xfrm>
          <a:prstGeom prst="rect">
            <a:avLst/>
          </a:prstGeom>
        </p:spPr>
      </p:pic>
      <p:pic>
        <p:nvPicPr>
          <p:cNvPr id="29" name="Picture 28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109374">
            <a:off x="5159257" y="1133208"/>
            <a:ext cx="1247022" cy="1247022"/>
          </a:xfrm>
          <a:prstGeom prst="rect">
            <a:avLst/>
          </a:prstGeom>
        </p:spPr>
      </p:pic>
      <p:pic>
        <p:nvPicPr>
          <p:cNvPr id="30" name="Picture 29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685377" y="4177803"/>
            <a:ext cx="1247022" cy="1247022"/>
          </a:xfrm>
          <a:prstGeom prst="rect">
            <a:avLst/>
          </a:prstGeom>
        </p:spPr>
      </p:pic>
      <p:pic>
        <p:nvPicPr>
          <p:cNvPr id="31" name="Picture 30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756961">
            <a:off x="7058781" y="2959951"/>
            <a:ext cx="935267" cy="935267"/>
          </a:xfrm>
          <a:prstGeom prst="rect">
            <a:avLst/>
          </a:prstGeom>
        </p:spPr>
      </p:pic>
      <p:pic>
        <p:nvPicPr>
          <p:cNvPr id="32" name="Picture 31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89816">
            <a:off x="7967997" y="-17658"/>
            <a:ext cx="935267" cy="935267"/>
          </a:xfrm>
          <a:prstGeom prst="rect">
            <a:avLst/>
          </a:prstGeom>
        </p:spPr>
      </p:pic>
      <p:pic>
        <p:nvPicPr>
          <p:cNvPr id="33" name="Picture 32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502166">
            <a:off x="8020962" y="1289763"/>
            <a:ext cx="1247022" cy="1247022"/>
          </a:xfrm>
          <a:prstGeom prst="rect">
            <a:avLst/>
          </a:prstGeom>
        </p:spPr>
      </p:pic>
      <p:pic>
        <p:nvPicPr>
          <p:cNvPr id="34" name="Picture 33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60112">
            <a:off x="5687102" y="234835"/>
            <a:ext cx="935267" cy="935267"/>
          </a:xfrm>
          <a:prstGeom prst="rect">
            <a:avLst/>
          </a:prstGeom>
        </p:spPr>
      </p:pic>
      <p:pic>
        <p:nvPicPr>
          <p:cNvPr id="35" name="Picture 34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828441">
            <a:off x="7752659" y="3590885"/>
            <a:ext cx="1247022" cy="1247022"/>
          </a:xfrm>
          <a:prstGeom prst="rect">
            <a:avLst/>
          </a:prstGeom>
        </p:spPr>
      </p:pic>
      <p:pic>
        <p:nvPicPr>
          <p:cNvPr id="36" name="Picture 35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853" y="596242"/>
            <a:ext cx="935267" cy="93526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798041" y="2447482"/>
            <a:ext cx="5636371" cy="2103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spc="600" dirty="0" smtClean="0">
                <a:solidFill>
                  <a:schemeClr val="bg1">
                    <a:lumMod val="50000"/>
                  </a:schemeClr>
                </a:solidFill>
                <a:latin typeface="Helvetica Neue Bold Condensed"/>
                <a:cs typeface="Helvetica Neue Bold Condensed"/>
              </a:rPr>
              <a:t>LOTS OF</a:t>
            </a:r>
            <a:r>
              <a:rPr lang="en-US" sz="8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Bold Condensed"/>
                <a:cs typeface="Helvetica Neue Bold Condensed"/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sz="8000" dirty="0" smtClean="0">
                <a:solidFill>
                  <a:schemeClr val="accent1">
                    <a:lumMod val="75000"/>
                  </a:schemeClr>
                </a:solidFill>
                <a:latin typeface="Helvetica Neue Bold Condensed"/>
                <a:cs typeface="Helvetica Neue Bold Condensed"/>
              </a:rPr>
              <a:t>BOILERPLATE</a:t>
            </a:r>
            <a:endParaRPr lang="en-US" sz="8000" dirty="0">
              <a:solidFill>
                <a:schemeClr val="accent1">
                  <a:lumMod val="75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92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70101"/>
            </a:gs>
            <a:gs pos="100000">
              <a:srgbClr val="5E010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_2403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99427">
            <a:off x="-206932" y="-655742"/>
            <a:ext cx="6565619" cy="65656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66424" y="1888646"/>
            <a:ext cx="30957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WHAT I’M </a:t>
            </a:r>
            <a:r>
              <a:rPr lang="en-US" sz="4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Helvetica Neue Bold Condensed"/>
                <a:cs typeface="Helvetica Neue Bold Condensed"/>
              </a:rPr>
              <a:t>NOT</a:t>
            </a:r>
            <a:endParaRPr lang="en-US" sz="4000" dirty="0">
              <a:solidFill>
                <a:schemeClr val="accent2">
                  <a:lumMod val="60000"/>
                  <a:lumOff val="40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5373377" y="1968022"/>
            <a:ext cx="2881813" cy="0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373377" y="2537146"/>
            <a:ext cx="2881813" cy="0"/>
          </a:xfrm>
          <a:prstGeom prst="line">
            <a:avLst/>
          </a:prstGeom>
          <a:ln w="571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6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Picture 1" descr="icon_13610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688" y="264555"/>
            <a:ext cx="8226624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33747" y="1370277"/>
            <a:ext cx="3089998" cy="136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spc="3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MANY DOMAINS TO</a:t>
            </a:r>
          </a:p>
          <a:p>
            <a:pPr>
              <a:lnSpc>
                <a:spcPct val="80000"/>
              </a:lnSpc>
            </a:pPr>
            <a:r>
              <a:rPr lang="en-US" sz="7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 Neue Bold Condensed"/>
                <a:cs typeface="Helvetica Neue Bold Condensed"/>
              </a:rPr>
              <a:t>BRIDGE</a:t>
            </a:r>
            <a:endParaRPr lang="en-US" sz="7600" dirty="0">
              <a:solidFill>
                <a:schemeClr val="accent1">
                  <a:lumMod val="20000"/>
                  <a:lumOff val="80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139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 descr="icon_3666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03228">
            <a:off x="6467408" y="-733640"/>
            <a:ext cx="2739293" cy="2739293"/>
          </a:xfrm>
          <a:prstGeom prst="rect">
            <a:avLst/>
          </a:prstGeom>
        </p:spPr>
      </p:pic>
      <p:pic>
        <p:nvPicPr>
          <p:cNvPr id="24" name="Picture 23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047630">
            <a:off x="4445292" y="578871"/>
            <a:ext cx="1247022" cy="1247022"/>
          </a:xfrm>
          <a:prstGeom prst="rect">
            <a:avLst/>
          </a:prstGeom>
        </p:spPr>
      </p:pic>
      <p:pic>
        <p:nvPicPr>
          <p:cNvPr id="5" name="Picture 4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039751">
            <a:off x="2659541" y="992116"/>
            <a:ext cx="1247022" cy="1247022"/>
          </a:xfrm>
          <a:prstGeom prst="rect">
            <a:avLst/>
          </a:prstGeom>
        </p:spPr>
      </p:pic>
      <p:pic>
        <p:nvPicPr>
          <p:cNvPr id="6" name="Picture 5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8103" y="1304093"/>
            <a:ext cx="940660" cy="705495"/>
          </a:xfrm>
          <a:prstGeom prst="rect">
            <a:avLst/>
          </a:prstGeom>
        </p:spPr>
      </p:pic>
      <p:pic>
        <p:nvPicPr>
          <p:cNvPr id="8" name="Picture 7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7051" y="4407090"/>
            <a:ext cx="940660" cy="705495"/>
          </a:xfrm>
          <a:prstGeom prst="rect">
            <a:avLst/>
          </a:prstGeom>
        </p:spPr>
      </p:pic>
      <p:pic>
        <p:nvPicPr>
          <p:cNvPr id="9" name="Picture 8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8201" y="1877352"/>
            <a:ext cx="940660" cy="705495"/>
          </a:xfrm>
          <a:prstGeom prst="rect">
            <a:avLst/>
          </a:prstGeom>
        </p:spPr>
      </p:pic>
      <p:pic>
        <p:nvPicPr>
          <p:cNvPr id="10" name="Picture 9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8270" y="4335023"/>
            <a:ext cx="940660" cy="705495"/>
          </a:xfrm>
          <a:prstGeom prst="rect">
            <a:avLst/>
          </a:prstGeom>
        </p:spPr>
      </p:pic>
      <p:pic>
        <p:nvPicPr>
          <p:cNvPr id="13" name="Picture 12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8600" y="2411862"/>
            <a:ext cx="940660" cy="705495"/>
          </a:xfrm>
          <a:prstGeom prst="rect">
            <a:avLst/>
          </a:prstGeom>
        </p:spPr>
      </p:pic>
      <p:pic>
        <p:nvPicPr>
          <p:cNvPr id="14" name="Picture 13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211" y="1258672"/>
            <a:ext cx="940660" cy="705495"/>
          </a:xfrm>
          <a:prstGeom prst="rect">
            <a:avLst/>
          </a:prstGeom>
        </p:spPr>
      </p:pic>
      <p:pic>
        <p:nvPicPr>
          <p:cNvPr id="16" name="Picture 15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9279" y="1005232"/>
            <a:ext cx="940660" cy="705495"/>
          </a:xfrm>
          <a:prstGeom prst="rect">
            <a:avLst/>
          </a:prstGeom>
        </p:spPr>
      </p:pic>
      <p:pic>
        <p:nvPicPr>
          <p:cNvPr id="18" name="Picture 17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3660" y="3982275"/>
            <a:ext cx="940660" cy="705495"/>
          </a:xfrm>
          <a:prstGeom prst="rect">
            <a:avLst/>
          </a:prstGeom>
        </p:spPr>
      </p:pic>
      <p:pic>
        <p:nvPicPr>
          <p:cNvPr id="19" name="Picture 18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1211" y="1830172"/>
            <a:ext cx="940660" cy="705495"/>
          </a:xfrm>
          <a:prstGeom prst="rect">
            <a:avLst/>
          </a:prstGeom>
        </p:spPr>
      </p:pic>
      <p:pic>
        <p:nvPicPr>
          <p:cNvPr id="20" name="Picture 19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305" y="2240191"/>
            <a:ext cx="940660" cy="705495"/>
          </a:xfrm>
          <a:prstGeom prst="rect">
            <a:avLst/>
          </a:prstGeom>
        </p:spPr>
      </p:pic>
      <p:pic>
        <p:nvPicPr>
          <p:cNvPr id="22" name="Picture 21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146" y="-1"/>
            <a:ext cx="704568" cy="704568"/>
          </a:xfrm>
          <a:prstGeom prst="rect">
            <a:avLst/>
          </a:prstGeom>
        </p:spPr>
      </p:pic>
      <p:pic>
        <p:nvPicPr>
          <p:cNvPr id="23" name="Picture 22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31696">
            <a:off x="2200911" y="63115"/>
            <a:ext cx="1247022" cy="1247022"/>
          </a:xfrm>
          <a:prstGeom prst="rect">
            <a:avLst/>
          </a:prstGeom>
        </p:spPr>
      </p:pic>
      <p:pic>
        <p:nvPicPr>
          <p:cNvPr id="25" name="Picture 24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60762">
            <a:off x="1663920" y="1186492"/>
            <a:ext cx="1247022" cy="1247022"/>
          </a:xfrm>
          <a:prstGeom prst="rect">
            <a:avLst/>
          </a:prstGeom>
        </p:spPr>
      </p:pic>
      <p:pic>
        <p:nvPicPr>
          <p:cNvPr id="26" name="Picture 25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9261" y="1762366"/>
            <a:ext cx="935267" cy="935267"/>
          </a:xfrm>
          <a:prstGeom prst="rect">
            <a:avLst/>
          </a:prstGeom>
        </p:spPr>
      </p:pic>
      <p:pic>
        <p:nvPicPr>
          <p:cNvPr id="28" name="Picture 27" descr="icon_9883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06290">
            <a:off x="2451399" y="1648066"/>
            <a:ext cx="1246375" cy="934781"/>
          </a:xfrm>
          <a:prstGeom prst="rect">
            <a:avLst/>
          </a:prstGeom>
        </p:spPr>
      </p:pic>
      <p:pic>
        <p:nvPicPr>
          <p:cNvPr id="29" name="Picture 28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109374">
            <a:off x="5159257" y="1133208"/>
            <a:ext cx="1247022" cy="1247022"/>
          </a:xfrm>
          <a:prstGeom prst="rect">
            <a:avLst/>
          </a:prstGeom>
        </p:spPr>
      </p:pic>
      <p:pic>
        <p:nvPicPr>
          <p:cNvPr id="30" name="Picture 29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685377" y="4177803"/>
            <a:ext cx="1247022" cy="1247022"/>
          </a:xfrm>
          <a:prstGeom prst="rect">
            <a:avLst/>
          </a:prstGeom>
        </p:spPr>
      </p:pic>
      <p:pic>
        <p:nvPicPr>
          <p:cNvPr id="33" name="Picture 32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502166">
            <a:off x="8020962" y="1289763"/>
            <a:ext cx="1247022" cy="1247022"/>
          </a:xfrm>
          <a:prstGeom prst="rect">
            <a:avLst/>
          </a:prstGeom>
        </p:spPr>
      </p:pic>
      <p:pic>
        <p:nvPicPr>
          <p:cNvPr id="34" name="Picture 33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60112">
            <a:off x="5687102" y="234835"/>
            <a:ext cx="935267" cy="935267"/>
          </a:xfrm>
          <a:prstGeom prst="rect">
            <a:avLst/>
          </a:prstGeom>
        </p:spPr>
      </p:pic>
      <p:pic>
        <p:nvPicPr>
          <p:cNvPr id="36" name="Picture 35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853" y="596242"/>
            <a:ext cx="935267" cy="93526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119733" y="2886032"/>
            <a:ext cx="3266248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000" spc="600" dirty="0" smtClean="0">
                <a:solidFill>
                  <a:schemeClr val="bg1">
                    <a:lumMod val="50000"/>
                  </a:schemeClr>
                </a:solidFill>
                <a:latin typeface="Helvetica Neue Bold Condensed"/>
                <a:cs typeface="Helvetica Neue Bold Condensed"/>
              </a:rPr>
              <a:t>INCONSISTENT</a:t>
            </a:r>
          </a:p>
          <a:p>
            <a:pPr>
              <a:lnSpc>
                <a:spcPct val="80000"/>
              </a:lnSpc>
            </a:pPr>
            <a:r>
              <a:rPr lang="en-US" sz="12000" spc="600" dirty="0" smtClean="0">
                <a:solidFill>
                  <a:srgbClr val="376092"/>
                </a:solidFill>
                <a:latin typeface="Helvetica Neue Bold Condensed"/>
                <a:cs typeface="Helvetica Neue Bold Condensed"/>
              </a:rPr>
              <a:t>APIS</a:t>
            </a:r>
            <a:endParaRPr lang="en-US" sz="12000" dirty="0">
              <a:solidFill>
                <a:srgbClr val="376092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0" name="Picture 39" descr="icon_32842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086516">
            <a:off x="3897942" y="-326546"/>
            <a:ext cx="1406018" cy="1406018"/>
          </a:xfrm>
          <a:prstGeom prst="rect">
            <a:avLst/>
          </a:prstGeom>
        </p:spPr>
      </p:pic>
      <p:pic>
        <p:nvPicPr>
          <p:cNvPr id="41" name="Picture 40" descr="icon_32842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4145">
            <a:off x="-96725" y="1311738"/>
            <a:ext cx="1406018" cy="1406018"/>
          </a:xfrm>
          <a:prstGeom prst="rect">
            <a:avLst/>
          </a:prstGeom>
        </p:spPr>
      </p:pic>
      <p:pic>
        <p:nvPicPr>
          <p:cNvPr id="43" name="Picture 42" descr="icon_36661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3472">
            <a:off x="7118774" y="2240504"/>
            <a:ext cx="2054470" cy="2054470"/>
          </a:xfrm>
          <a:prstGeom prst="rect">
            <a:avLst/>
          </a:prstGeom>
        </p:spPr>
      </p:pic>
      <p:pic>
        <p:nvPicPr>
          <p:cNvPr id="45" name="Picture 44" descr="icon_32842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668193">
            <a:off x="4889583" y="2492927"/>
            <a:ext cx="1874690" cy="187469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56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58899" y="1069778"/>
            <a:ext cx="6026203" cy="1083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SOURCE, CHANEL, SINK</a:t>
            </a:r>
          </a:p>
          <a:p>
            <a:pPr>
              <a:lnSpc>
                <a:spcPct val="80000"/>
              </a:lnSpc>
            </a:pPr>
            <a:r>
              <a:rPr lang="en-US" sz="6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DATA FLOW </a:t>
            </a: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MODEL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13795" y="3180093"/>
            <a:ext cx="4516411" cy="1083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ADAPTER, CHANEL, FILTER, TRANSFORMER, ETC</a:t>
            </a:r>
          </a:p>
          <a:p>
            <a:pPr>
              <a:lnSpc>
                <a:spcPct val="80000"/>
              </a:lnSpc>
            </a:pPr>
            <a:r>
              <a:rPr lang="en-US" sz="6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EIP </a:t>
            </a: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PATTERNS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33424" y="2216499"/>
            <a:ext cx="877153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9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=</a:t>
            </a:r>
            <a:endParaRPr lang="en-US" sz="9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63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5928" y="1069778"/>
            <a:ext cx="5212144" cy="1083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JOB, CONNECTOR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IMPORT/EXPORT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3091" y="3180093"/>
            <a:ext cx="6297819" cy="1083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JOB, ITEMREADER/ITEMWRITER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BATCH PROCESSING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33424" y="2216499"/>
            <a:ext cx="877153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9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=</a:t>
            </a:r>
            <a:endParaRPr lang="en-US" sz="9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77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0379" y="474684"/>
            <a:ext cx="6563242" cy="1822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WORKFLOW, ACTION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WORKFLOW</a:t>
            </a:r>
          </a:p>
          <a:p>
            <a:pPr>
              <a:lnSpc>
                <a:spcPct val="80000"/>
              </a:lnSpc>
            </a:pPr>
            <a:r>
              <a:rPr lang="en-US" sz="6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     ORCHESTRATION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3091" y="3180093"/>
            <a:ext cx="6297819" cy="1083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JOB, STEP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BATCH PROCESSING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33424" y="2439278"/>
            <a:ext cx="877153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9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=</a:t>
            </a:r>
            <a:endParaRPr lang="en-US" sz="9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66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7" descr="C:\Users\sdunn\Documents\Pivotal\brand\logo\project icons\spring-xd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6436" y="685831"/>
            <a:ext cx="3841690" cy="384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8007" y="2970499"/>
            <a:ext cx="485261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XD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EXTREME DATA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05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endCxn id="6" idx="1"/>
          </p:cNvCxnSpPr>
          <p:nvPr/>
        </p:nvCxnSpPr>
        <p:spPr>
          <a:xfrm flipV="1">
            <a:off x="1778000" y="2511721"/>
            <a:ext cx="1797128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7640479" y="2347861"/>
            <a:ext cx="1177" cy="1121403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hadoop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5129" y="1586159"/>
            <a:ext cx="2138819" cy="1851124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2749183" y="807671"/>
            <a:ext cx="3790708" cy="3447147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bg2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96" y="2018572"/>
            <a:ext cx="985148" cy="985148"/>
          </a:xfrm>
          <a:prstGeom prst="rect">
            <a:avLst/>
          </a:prstGeom>
          <a:noFill/>
        </p:spPr>
      </p:pic>
      <p:pic>
        <p:nvPicPr>
          <p:cNvPr id="10" name="Picture 9" descr="icon_15885.png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36" y="3324722"/>
            <a:ext cx="1206494" cy="1206494"/>
          </a:xfrm>
          <a:prstGeom prst="rect">
            <a:avLst/>
          </a:prstGeom>
        </p:spPr>
      </p:pic>
      <p:pic>
        <p:nvPicPr>
          <p:cNvPr id="17" name="Picture 16" descr="icon_25401.png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396" y="807671"/>
            <a:ext cx="888503" cy="888503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2355604" y="1258954"/>
            <a:ext cx="0" cy="1251908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1884443" y="1252047"/>
            <a:ext cx="48220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9041" y="3445339"/>
            <a:ext cx="1153496" cy="985148"/>
          </a:xfrm>
          <a:prstGeom prst="rect">
            <a:avLst/>
          </a:prstGeom>
          <a:noFill/>
        </p:spPr>
      </p:pic>
      <p:cxnSp>
        <p:nvCxnSpPr>
          <p:cNvPr id="50" name="Straight Connector 49"/>
          <p:cNvCxnSpPr/>
          <p:nvPr/>
        </p:nvCxnSpPr>
        <p:spPr>
          <a:xfrm>
            <a:off x="2355604" y="2519653"/>
            <a:ext cx="0" cy="13594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884443" y="3870948"/>
            <a:ext cx="48220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Screen Shot 2014-06-05 at 4.45.15 PM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1894" y="1319232"/>
            <a:ext cx="1621130" cy="1106732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4865940" y="3469264"/>
            <a:ext cx="2124583" cy="522954"/>
          </a:xfrm>
          <a:prstGeom prst="bentConnector3">
            <a:avLst>
              <a:gd name="adj1" fmla="val -940"/>
            </a:avLst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3176416" y="2004832"/>
            <a:ext cx="3052521" cy="1028700"/>
            <a:chOff x="3176416" y="2004832"/>
            <a:chExt cx="3052521" cy="1028700"/>
          </a:xfrm>
        </p:grpSpPr>
        <p:pic>
          <p:nvPicPr>
            <p:cNvPr id="63" name="Picture 17" descr="C:\Users\sdunn\Documents\Pivotal\brand\logo\project icons\spring-xd.png"/>
            <p:cNvPicPr>
              <a:picLocks noChangeAspect="1" noChangeArrowheads="1"/>
            </p:cNvPicPr>
            <p:nvPr/>
          </p:nvPicPr>
          <p:blipFill>
            <a:blip r:embed="rId12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0237" y="2004832"/>
              <a:ext cx="1028700" cy="1028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TextBox 63"/>
            <p:cNvSpPr txBox="1"/>
            <p:nvPr/>
          </p:nvSpPr>
          <p:spPr>
            <a:xfrm>
              <a:off x="3176416" y="2088295"/>
              <a:ext cx="2096715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dirty="0" smtClean="0">
                  <a:solidFill>
                    <a:srgbClr val="62AA2F"/>
                  </a:solidFill>
                  <a:latin typeface="Helvetica Neue Bold Condensed"/>
                  <a:cs typeface="Helvetica Neue Bold Condensed"/>
                </a:rPr>
                <a:t>SPRING</a:t>
              </a:r>
              <a:endParaRPr lang="en-US" sz="5000" dirty="0">
                <a:solidFill>
                  <a:srgbClr val="62AA2F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962146" y="1194137"/>
            <a:ext cx="13647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Ingestion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89000" y="1857082"/>
            <a:ext cx="19110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Orchestration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05886" y="2520027"/>
            <a:ext cx="147730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Extraction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66183" y="3182972"/>
            <a:ext cx="14244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Real-time</a:t>
            </a:r>
          </a:p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Analytics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61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/>
      <p:bldP spid="25" grpId="0"/>
      <p:bldP spid="27" grpId="0"/>
      <p:bldP spid="2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_33514.png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8789">
            <a:off x="825286" y="44211"/>
            <a:ext cx="4772454" cy="47724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57668" y="814382"/>
            <a:ext cx="2990783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000" spc="600" dirty="0" smtClean="0">
                <a:solidFill>
                  <a:srgbClr val="345D1A"/>
                </a:solidFill>
                <a:latin typeface="Helvetica Neue Bold Condensed"/>
                <a:cs typeface="Helvetica Neue Bold Condensed"/>
              </a:rPr>
              <a:t>DISTRIBUTED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RUNTIME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3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pic>
        <p:nvPicPr>
          <p:cNvPr id="5" name="Picture 9" descr="C:\Users\sdunn\Documents\Pivotal\brand\logo\project icons\spring-integration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396" y="-209061"/>
            <a:ext cx="3228261" cy="322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sdunn\Documents\Pivotal\brand\logo\project icons\spring-batch.png"/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253" y="2779760"/>
            <a:ext cx="2154679" cy="215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889385" y="1602254"/>
            <a:ext cx="4489723" cy="1938992"/>
            <a:chOff x="1083062" y="574091"/>
            <a:chExt cx="4489723" cy="1938992"/>
          </a:xfrm>
        </p:grpSpPr>
        <p:sp>
          <p:nvSpPr>
            <p:cNvPr id="3" name="TextBox 2"/>
            <p:cNvSpPr txBox="1"/>
            <p:nvPr/>
          </p:nvSpPr>
          <p:spPr>
            <a:xfrm>
              <a:off x="1083062" y="940269"/>
              <a:ext cx="3479908" cy="1349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STREAMING</a:t>
              </a:r>
            </a:p>
            <a:p>
              <a:pPr algn="r"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BATCH</a:t>
              </a:r>
              <a:endPara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64789" y="574091"/>
              <a:ext cx="1107996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345D1A"/>
                  </a:solidFill>
                  <a:latin typeface="Helvetica Neue Bold Condensed"/>
                  <a:cs typeface="Helvetica Neue Bold Condensed"/>
                </a:rPr>
                <a:t>&amp;</a:t>
              </a:r>
              <a:endParaRPr lang="en-US" sz="12000" dirty="0">
                <a:solidFill>
                  <a:srgbClr val="345D1A"/>
                </a:solidFill>
                <a:latin typeface="Helvetica Neue Bold Condensed"/>
                <a:cs typeface="Helvetica Neue Bold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266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383199" y="807305"/>
            <a:ext cx="8821519" cy="3528890"/>
            <a:chOff x="1191322" y="729479"/>
            <a:chExt cx="8821519" cy="3528890"/>
          </a:xfrm>
        </p:grpSpPr>
        <p:pic>
          <p:nvPicPr>
            <p:cNvPr id="5" name="Picture 4" descr="Screen Shot 2014-07-16 at 5.36.43 PM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1322" y="729479"/>
              <a:ext cx="6649448" cy="3528890"/>
            </a:xfrm>
            <a:prstGeom prst="rect">
              <a:avLst/>
            </a:prstGeom>
          </p:spPr>
        </p:pic>
        <p:pic>
          <p:nvPicPr>
            <p:cNvPr id="8" name="Picture 7" descr="Screen Shot 2014-07-16 at 5.40.23 PM.tiff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877" r="-44313"/>
            <a:stretch/>
          </p:blipFill>
          <p:spPr>
            <a:xfrm>
              <a:off x="2624489" y="860589"/>
              <a:ext cx="7388352" cy="3102363"/>
            </a:xfrm>
            <a:prstGeom prst="trapezoid">
              <a:avLst>
                <a:gd name="adj" fmla="val 60931"/>
              </a:avLst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4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72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57392" y="1799495"/>
            <a:ext cx="3262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Courier New"/>
                <a:cs typeface="Courier New"/>
              </a:rPr>
              <a:t>--directory=/</a:t>
            </a:r>
            <a:r>
              <a:rPr lang="en-US" sz="2000" b="1" dirty="0" err="1" smtClean="0">
                <a:solidFill>
                  <a:schemeClr val="bg1"/>
                </a:solidFill>
                <a:latin typeface="Courier New"/>
                <a:cs typeface="Courier New"/>
              </a:rPr>
              <a:t>xd</a:t>
            </a:r>
            <a:r>
              <a:rPr lang="en-US" sz="2000" b="1" dirty="0" smtClean="0">
                <a:solidFill>
                  <a:schemeClr val="bg1"/>
                </a:solidFill>
                <a:latin typeface="Courier New"/>
                <a:cs typeface="Courier New"/>
              </a:rPr>
              <a:t>/dir1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6161" y="2107800"/>
            <a:ext cx="71107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en-US" sz="2000" b="1" dirty="0">
                <a:solidFill>
                  <a:schemeClr val="bg1"/>
                </a:solidFill>
                <a:latin typeface="Courier New"/>
                <a:cs typeface="Courier New"/>
              </a:rPr>
              <a:t>filter --expression=“</a:t>
            </a:r>
            <a:r>
              <a:rPr lang="en-US" sz="2000" b="1" dirty="0" err="1">
                <a:solidFill>
                  <a:schemeClr val="bg1"/>
                </a:solidFill>
                <a:latin typeface="Courier New"/>
                <a:cs typeface="Courier New"/>
              </a:rPr>
              <a:t>payload?</a:t>
            </a:r>
            <a:r>
              <a:rPr lang="en-US" sz="2000" b="1" dirty="0" err="1" smtClean="0">
                <a:solidFill>
                  <a:schemeClr val="bg1"/>
                </a:solidFill>
                <a:latin typeface="Courier New"/>
                <a:cs typeface="Courier New"/>
              </a:rPr>
              <a:t>.price</a:t>
            </a:r>
            <a:r>
              <a:rPr lang="en-US" sz="2000" b="1" dirty="0" smtClean="0">
                <a:solidFill>
                  <a:schemeClr val="bg1"/>
                </a:solidFill>
                <a:latin typeface="Courier New"/>
                <a:cs typeface="Courier New"/>
              </a:rPr>
              <a:t> &gt; 3.00” |</a:t>
            </a:r>
            <a:endParaRPr lang="en-US" sz="2000" b="1" dirty="0">
              <a:solidFill>
                <a:schemeClr val="bg1"/>
              </a:solidFill>
              <a:latin typeface="Courier New"/>
              <a:cs typeface="Courier New"/>
            </a:endParaRPr>
          </a:p>
          <a:p>
            <a:pPr algn="ctr"/>
            <a:endParaRPr lang="en-US" sz="2000" dirty="0" smtClean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18790" y="1805812"/>
            <a:ext cx="800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Courier New"/>
                <a:cs typeface="Courier New"/>
              </a:rPr>
              <a:t>http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02712" y="1802962"/>
            <a:ext cx="338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Courier New"/>
                <a:cs typeface="Courier New"/>
              </a:rPr>
              <a:t>|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29564" y="1805812"/>
            <a:ext cx="800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 smtClean="0">
                <a:solidFill>
                  <a:schemeClr val="bg1"/>
                </a:solidFill>
                <a:latin typeface="Courier New"/>
                <a:cs typeface="Courier New"/>
              </a:rPr>
              <a:t>hdfs</a:t>
            </a:r>
            <a:endParaRPr lang="en-US" sz="2000" b="1" dirty="0" smtClean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06557" y="1812112"/>
            <a:ext cx="1877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Courier New"/>
                <a:cs typeface="Courier New"/>
              </a:rPr>
              <a:t>--port=8181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34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7812E-6 -2.81612E-6 L -0.21117 -0.0016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67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434 -0.00162 L -0.32066 -0.00093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16" y="2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0923E-6 8.29088E-7 L -0.10237 -0.00255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19" y="-13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3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9079E-6 -2.81612E-6 L -3.69079E-6 0.05744 C -3.69079E-6 0.08314 -0.11626 0.11533 -0.21013 0.11533 L -0.42009 0.11533 " pathEditMode="relative" rAng="0" ptsTypes="FfFF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13" y="576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72133E-6 3.53868E-6 L 1.72133E-6 0.05789 C 1.72133E-6 0.08383 -0.11817 0.11625 -0.21256 0.11625 L -0.42409 0.11625 " pathEditMode="relative" rAng="0" ptsTypes="FfFF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04" y="581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07407E-6 L -0.10122 -0.00023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6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5" grpId="0"/>
      <p:bldP spid="5" grpId="1"/>
      <p:bldP spid="6" grpId="0"/>
      <p:bldP spid="7" grpId="0"/>
      <p:bldP spid="8" grpId="0"/>
      <p:bldP spid="8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pic>
        <p:nvPicPr>
          <p:cNvPr id="7" name="Picture 4" descr="C:\Users\sdunn\Documents\Pivotal\brand\logo\project icons\spring-batch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322" y="757689"/>
            <a:ext cx="3597142" cy="359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741634" y="2914927"/>
            <a:ext cx="4159907" cy="1191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2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BATCH PROCESSING FOR</a:t>
            </a:r>
          </a:p>
          <a:p>
            <a:pPr algn="r">
              <a:lnSpc>
                <a:spcPct val="80000"/>
              </a:lnSpc>
            </a:pPr>
            <a:r>
              <a:rPr lang="en-US" sz="5300" dirty="0" smtClean="0">
                <a:solidFill>
                  <a:srgbClr val="345D1A"/>
                </a:solidFill>
                <a:latin typeface="Helvetica Neue Bold Condensed"/>
                <a:cs typeface="Helvetica Neue Bold Condensed"/>
              </a:rPr>
              <a:t>HEAVY LIFTING</a:t>
            </a:r>
            <a:endParaRPr lang="en-US" sz="5300" dirty="0">
              <a:solidFill>
                <a:srgbClr val="345D1A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1039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64372" y="1723319"/>
            <a:ext cx="208963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9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JOB</a:t>
            </a:r>
            <a:endParaRPr lang="en-US" sz="9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2" name="Picture 1" descr="icon_44681.png"/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1298">
            <a:off x="774310" y="387166"/>
            <a:ext cx="4183328" cy="4183328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081214" y="2783525"/>
            <a:ext cx="3825649" cy="0"/>
          </a:xfrm>
          <a:prstGeom prst="line">
            <a:avLst/>
          </a:prstGeom>
          <a:ln w="57150" cmpd="sng">
            <a:solidFill>
              <a:srgbClr val="345D1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99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86927" y="1723319"/>
            <a:ext cx="264078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9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STEP</a:t>
            </a:r>
            <a:endParaRPr lang="en-US" sz="9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 descr="icon_44681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1298">
            <a:off x="771830" y="386734"/>
            <a:ext cx="4183328" cy="4183328"/>
          </a:xfrm>
          <a:prstGeom prst="rect">
            <a:avLst/>
          </a:prstGeom>
        </p:spPr>
      </p:pic>
      <p:pic>
        <p:nvPicPr>
          <p:cNvPr id="2" name="Picture 1" descr="icon_44681.png"/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83" t="26892" r="36027" b="47565"/>
          <a:stretch/>
        </p:blipFill>
        <p:spPr>
          <a:xfrm rot="20601298">
            <a:off x="2233553" y="1519164"/>
            <a:ext cx="1091462" cy="106848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081209" y="2783525"/>
            <a:ext cx="3825649" cy="0"/>
          </a:xfrm>
          <a:prstGeom prst="line">
            <a:avLst/>
          </a:prstGeom>
          <a:ln w="57150" cmpd="sng">
            <a:solidFill>
              <a:srgbClr val="345D1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23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92010" y="2134155"/>
            <a:ext cx="424384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9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TASKLET</a:t>
            </a:r>
            <a:endParaRPr lang="en-US" sz="9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886293" y="3194361"/>
            <a:ext cx="3825649" cy="0"/>
          </a:xfrm>
          <a:prstGeom prst="line">
            <a:avLst/>
          </a:prstGeom>
          <a:ln w="57150" cmpd="sng">
            <a:solidFill>
              <a:srgbClr val="345D1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icon_25153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45" y="681411"/>
            <a:ext cx="3695499" cy="369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21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18579" y="1196773"/>
            <a:ext cx="351588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9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CHUNK</a:t>
            </a:r>
            <a:endParaRPr lang="en-US" sz="9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8" name="Picture 7" descr="icon_60039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92127">
            <a:off x="708511" y="96827"/>
            <a:ext cx="3143788" cy="3143788"/>
          </a:xfrm>
          <a:prstGeom prst="rect">
            <a:avLst/>
          </a:prstGeom>
        </p:spPr>
      </p:pic>
      <p:pic>
        <p:nvPicPr>
          <p:cNvPr id="9" name="Picture 8" descr="icon_60039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92127">
            <a:off x="2045951" y="1428155"/>
            <a:ext cx="3143788" cy="3143788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4212861" y="2256979"/>
            <a:ext cx="3825649" cy="0"/>
          </a:xfrm>
          <a:prstGeom prst="line">
            <a:avLst/>
          </a:prstGeom>
          <a:ln w="57150" cmpd="sng">
            <a:solidFill>
              <a:srgbClr val="345D1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60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C:\Users\sdunn\Documents\Pivotal\brand\logo\project icons\spring-data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68" y="774556"/>
            <a:ext cx="3299042" cy="3299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80854" y="2134155"/>
            <a:ext cx="4954996" cy="1240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345D1A"/>
                </a:solidFill>
                <a:latin typeface="Helvetica Neue Bold Condensed"/>
                <a:cs typeface="Helvetica Neue Bold Condensed"/>
              </a:rPr>
              <a:t>SPRING FOR</a:t>
            </a:r>
          </a:p>
          <a:p>
            <a:pPr>
              <a:lnSpc>
                <a:spcPct val="80000"/>
              </a:lnSpc>
            </a:pPr>
            <a:r>
              <a:rPr lang="en-US" sz="55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APACHE HADOOP</a:t>
            </a:r>
            <a:endParaRPr lang="en-US" sz="55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941497" y="3244933"/>
            <a:ext cx="4709803" cy="0"/>
          </a:xfrm>
          <a:prstGeom prst="line">
            <a:avLst/>
          </a:prstGeom>
          <a:ln w="57150" cmpd="sng">
            <a:solidFill>
              <a:srgbClr val="345D1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554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628" r="9963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90143" y="1449634"/>
            <a:ext cx="5363714" cy="22442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61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366FF"/>
            </a:gs>
            <a:gs pos="100000">
              <a:schemeClr val="tx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46928" y="684492"/>
            <a:ext cx="5850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TOTAL LINES OF CUSTOM CODE</a:t>
            </a:r>
            <a:endParaRPr lang="en-US" sz="36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23912" y="1514844"/>
            <a:ext cx="3928777" cy="773356"/>
            <a:chOff x="1587454" y="1149682"/>
            <a:chExt cx="3928777" cy="773356"/>
          </a:xfrm>
        </p:grpSpPr>
        <p:pic>
          <p:nvPicPr>
            <p:cNvPr id="3" name="Picture 2" descr="icon_876.png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7454" y="1149682"/>
              <a:ext cx="773356" cy="77335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360810" y="1276707"/>
              <a:ext cx="31554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47 </a:t>
              </a:r>
              <a:r>
                <a:rPr lang="en-US" sz="3600" dirty="0" smtClean="0">
                  <a:solidFill>
                    <a:schemeClr val="tx2">
                      <a:lumMod val="50000"/>
                    </a:schemeClr>
                  </a:solidFill>
                  <a:latin typeface="Helvetica Neue Bold Condensed"/>
                  <a:cs typeface="Helvetica Neue Bold Condensed"/>
                </a:rPr>
                <a:t>Lines of Java</a:t>
              </a:r>
              <a:endParaRPr lang="en-US" sz="3600" dirty="0">
                <a:solidFill>
                  <a:schemeClr val="tx2">
                    <a:lumMod val="50000"/>
                  </a:schemeClr>
                </a:solidFill>
                <a:latin typeface="Helvetica Neue Bold Condensed"/>
                <a:cs typeface="Helvetica Neue Bold Condensed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423912" y="2486721"/>
            <a:ext cx="3869231" cy="773356"/>
            <a:chOff x="1587454" y="2486721"/>
            <a:chExt cx="3869231" cy="773356"/>
          </a:xfrm>
        </p:grpSpPr>
        <p:sp>
          <p:nvSpPr>
            <p:cNvPr id="8" name="TextBox 7"/>
            <p:cNvSpPr txBox="1"/>
            <p:nvPr/>
          </p:nvSpPr>
          <p:spPr>
            <a:xfrm>
              <a:off x="2360810" y="2613746"/>
              <a:ext cx="309587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29 </a:t>
              </a:r>
              <a:r>
                <a:rPr lang="en-US" sz="3600" dirty="0" smtClean="0">
                  <a:solidFill>
                    <a:srgbClr val="10253F"/>
                  </a:solidFill>
                  <a:latin typeface="Helvetica Neue Bold Condensed"/>
                  <a:cs typeface="Helvetica Neue Bold Condensed"/>
                </a:rPr>
                <a:t>Lines of XML</a:t>
              </a:r>
              <a:endParaRPr lang="en-US" sz="3600" dirty="0">
                <a:solidFill>
                  <a:srgbClr val="10253F"/>
                </a:solidFill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18" name="Picture 17" descr="icon_876.png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7454" y="2486721"/>
              <a:ext cx="773356" cy="773356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1423912" y="3473134"/>
            <a:ext cx="6296176" cy="773356"/>
            <a:chOff x="1587454" y="3473134"/>
            <a:chExt cx="6296176" cy="773356"/>
          </a:xfrm>
        </p:grpSpPr>
        <p:sp>
          <p:nvSpPr>
            <p:cNvPr id="7" name="TextBox 6"/>
            <p:cNvSpPr txBox="1"/>
            <p:nvPr/>
          </p:nvSpPr>
          <p:spPr>
            <a:xfrm>
              <a:off x="2360810" y="3585624"/>
              <a:ext cx="55228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6 </a:t>
              </a:r>
              <a:r>
                <a:rPr lang="en-US" sz="3600" dirty="0" smtClean="0">
                  <a:solidFill>
                    <a:srgbClr val="10253F"/>
                  </a:solidFill>
                  <a:latin typeface="Helvetica Neue Bold Condensed"/>
                  <a:cs typeface="Helvetica Neue Bold Condensed"/>
                </a:rPr>
                <a:t>Spring XD Shell Commands</a:t>
              </a:r>
              <a:endParaRPr lang="en-US" sz="3600" dirty="0">
                <a:solidFill>
                  <a:srgbClr val="10253F"/>
                </a:solidFill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19" name="Picture 18" descr="icon_876.png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7454" y="3473134"/>
              <a:ext cx="773356" cy="773356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72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226" y="846594"/>
            <a:ext cx="3813810" cy="381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49200" y="1146428"/>
            <a:ext cx="4087223" cy="13285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000" dirty="0" smtClean="0">
                <a:latin typeface="Helvetica Neue Bold Condensed"/>
                <a:cs typeface="Helvetica Neue Bold Condensed"/>
              </a:rPr>
              <a:t>RECOMMENDATION</a:t>
            </a:r>
          </a:p>
          <a:p>
            <a:pPr algn="ctr">
              <a:lnSpc>
                <a:spcPct val="80000"/>
              </a:lnSpc>
            </a:pPr>
            <a:r>
              <a:rPr lang="en-US" sz="5800" dirty="0" smtClean="0">
                <a:solidFill>
                  <a:srgbClr val="B30202"/>
                </a:solidFill>
                <a:latin typeface="Helvetica Neue Bold Condensed"/>
                <a:cs typeface="Helvetica Neue Bold Condensed"/>
              </a:rPr>
              <a:t>ALGORITHMS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371549" y="1154890"/>
            <a:ext cx="3856913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371082" y="2317399"/>
            <a:ext cx="385691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793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04131" y="1105821"/>
            <a:ext cx="4138358" cy="34400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9364" y="1912245"/>
            <a:ext cx="5668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Helvetica Neue Bold Condensed"/>
                <a:cs typeface="Helvetica Neue Bold Condensed"/>
              </a:rPr>
              <a:t>https://</a:t>
            </a:r>
            <a:r>
              <a:rPr lang="en-US" sz="2000" dirty="0" err="1" smtClean="0">
                <a:latin typeface="Helvetica Neue Bold Condensed"/>
                <a:cs typeface="Helvetica Neue Bold Condensed"/>
              </a:rPr>
              <a:t>github.com</a:t>
            </a:r>
            <a:r>
              <a:rPr lang="en-US" sz="2000" dirty="0" smtClean="0">
                <a:latin typeface="Helvetica Neue Bold Condensed"/>
                <a:cs typeface="Helvetica Neue Bold Condensed"/>
              </a:rPr>
              <a:t>/</a:t>
            </a:r>
            <a:r>
              <a:rPr lang="en-US" sz="2000" dirty="0" err="1" smtClean="0">
                <a:latin typeface="Helvetica Neue Bold Condensed"/>
                <a:cs typeface="Helvetica Neue Bold Condensed"/>
              </a:rPr>
              <a:t>mminella</a:t>
            </a:r>
            <a:r>
              <a:rPr lang="en-US" sz="2000" dirty="0" smtClean="0">
                <a:latin typeface="Helvetica Neue Bold Condensed"/>
                <a:cs typeface="Helvetica Neue Bold Condensed"/>
              </a:rPr>
              <a:t>/</a:t>
            </a:r>
            <a:r>
              <a:rPr lang="en-US" sz="2000" dirty="0" err="1" smtClean="0">
                <a:latin typeface="Helvetica Neue Bold Condensed"/>
                <a:cs typeface="Helvetica Neue Bold Condensed"/>
              </a:rPr>
              <a:t>RecommendationEngine</a:t>
            </a:r>
            <a:endParaRPr lang="en-US" sz="20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16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60066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_39565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23627">
            <a:off x="476236" y="520332"/>
            <a:ext cx="4059729" cy="40597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33389" y="1190682"/>
            <a:ext cx="3633370" cy="1713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0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 Bold Condensed"/>
                <a:cs typeface="Helvetica Neue Bold Condensed"/>
              </a:rPr>
              <a:t>PREDICTING THE</a:t>
            </a:r>
          </a:p>
          <a:p>
            <a:pPr algn="ctr">
              <a:lnSpc>
                <a:spcPct val="80000"/>
              </a:lnSpc>
            </a:pPr>
            <a:r>
              <a:rPr lang="en-US" sz="8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FUTURE</a:t>
            </a:r>
            <a:endParaRPr lang="en-US" sz="86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942" y="4665513"/>
            <a:ext cx="1247022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9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57131" y="-60654"/>
            <a:ext cx="7875137" cy="5264809"/>
            <a:chOff x="133596" y="-203804"/>
            <a:chExt cx="7875137" cy="5264809"/>
          </a:xfrm>
        </p:grpSpPr>
        <p:pic>
          <p:nvPicPr>
            <p:cNvPr id="6" name="Picture 5" descr="icon_17193.png"/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690380">
              <a:off x="133596" y="-203804"/>
              <a:ext cx="5264809" cy="5264809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3981709" y="2406596"/>
              <a:ext cx="4027024" cy="1485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500" spc="600" dirty="0" smtClean="0">
                  <a:solidFill>
                    <a:srgbClr val="223D48"/>
                  </a:solidFill>
                  <a:latin typeface="Helvetica Neue Bold Condensed"/>
                  <a:cs typeface="Helvetica Neue Bold Condensed"/>
                </a:rPr>
                <a:t>COLLABORATIVE</a:t>
              </a:r>
            </a:p>
            <a:p>
              <a:pPr>
                <a:lnSpc>
                  <a:spcPct val="80000"/>
                </a:lnSpc>
              </a:pPr>
              <a:r>
                <a:rPr lang="en-US" sz="75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FILTERING</a:t>
              </a:r>
              <a:endParaRPr lang="en-US" sz="75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80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_6003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4608" y="-519364"/>
            <a:ext cx="6182228" cy="618222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15070" y="2204983"/>
            <a:ext cx="3709961" cy="733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TWO</a:t>
            </a:r>
            <a:r>
              <a:rPr lang="en-US" sz="5000" dirty="0" smtClean="0">
                <a:solidFill>
                  <a:srgbClr val="397674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OPTIONS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6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01924" y="901853"/>
            <a:ext cx="3403459" cy="733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USER 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BASED</a:t>
            </a:r>
          </a:p>
        </p:txBody>
      </p:sp>
      <p:pic>
        <p:nvPicPr>
          <p:cNvPr id="4" name="Picture 3" descr="icon_50800.png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902" y="0"/>
            <a:ext cx="5143500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87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998" y="3557136"/>
            <a:ext cx="458384" cy="458384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pic>
        <p:nvPicPr>
          <p:cNvPr id="5" name="Picture 4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81" y="1543556"/>
            <a:ext cx="458384" cy="458384"/>
          </a:xfrm>
          <a:prstGeom prst="rect">
            <a:avLst/>
          </a:prstGeom>
          <a:noFill/>
        </p:spPr>
      </p:pic>
      <p:pic>
        <p:nvPicPr>
          <p:cNvPr id="7" name="Picture 6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644" y="2214750"/>
            <a:ext cx="458384" cy="458384"/>
          </a:xfrm>
          <a:prstGeom prst="rect">
            <a:avLst/>
          </a:prstGeom>
          <a:noFill/>
        </p:spPr>
      </p:pic>
      <p:pic>
        <p:nvPicPr>
          <p:cNvPr id="8" name="Picture 7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998" y="2214750"/>
            <a:ext cx="458384" cy="458384"/>
          </a:xfrm>
          <a:prstGeom prst="rect">
            <a:avLst/>
          </a:prstGeom>
          <a:noFill/>
        </p:spPr>
      </p:pic>
      <p:pic>
        <p:nvPicPr>
          <p:cNvPr id="9" name="Picture 8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664" y="2214750"/>
            <a:ext cx="458384" cy="458384"/>
          </a:xfrm>
          <a:prstGeom prst="rect">
            <a:avLst/>
          </a:prstGeom>
          <a:noFill/>
        </p:spPr>
      </p:pic>
      <p:pic>
        <p:nvPicPr>
          <p:cNvPr id="10" name="Picture 9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664" y="1543556"/>
            <a:ext cx="458384" cy="458384"/>
          </a:xfrm>
          <a:prstGeom prst="rect">
            <a:avLst/>
          </a:prstGeom>
          <a:noFill/>
        </p:spPr>
      </p:pic>
      <p:pic>
        <p:nvPicPr>
          <p:cNvPr id="11" name="Picture 10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664" y="3557136"/>
            <a:ext cx="458384" cy="458384"/>
          </a:xfrm>
          <a:prstGeom prst="rect">
            <a:avLst/>
          </a:prstGeom>
          <a:noFill/>
        </p:spPr>
      </p:pic>
      <p:pic>
        <p:nvPicPr>
          <p:cNvPr id="12" name="Picture 11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181" y="2885944"/>
            <a:ext cx="458384" cy="458384"/>
          </a:xfrm>
          <a:prstGeom prst="rect">
            <a:avLst/>
          </a:prstGeom>
          <a:noFill/>
        </p:spPr>
      </p:pic>
      <p:pic>
        <p:nvPicPr>
          <p:cNvPr id="13" name="Picture 12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670" y="2885944"/>
            <a:ext cx="458384" cy="458384"/>
          </a:xfrm>
          <a:prstGeom prst="rect">
            <a:avLst/>
          </a:prstGeom>
          <a:noFill/>
        </p:spPr>
      </p:pic>
      <p:pic>
        <p:nvPicPr>
          <p:cNvPr id="15" name="Picture 14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237670" y="1543556"/>
            <a:ext cx="458384" cy="458384"/>
          </a:xfrm>
          <a:prstGeom prst="rect">
            <a:avLst/>
          </a:prstGeom>
          <a:noFill/>
        </p:spPr>
      </p:pic>
      <p:pic>
        <p:nvPicPr>
          <p:cNvPr id="17" name="Picture 16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817181" y="3557136"/>
            <a:ext cx="458384" cy="458384"/>
          </a:xfrm>
          <a:prstGeom prst="rect">
            <a:avLst/>
          </a:prstGeom>
          <a:noFill/>
        </p:spPr>
      </p:pic>
      <p:pic>
        <p:nvPicPr>
          <p:cNvPr id="18" name="Picture 17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817181" y="2214750"/>
            <a:ext cx="458384" cy="458384"/>
          </a:xfrm>
          <a:prstGeom prst="rect">
            <a:avLst/>
          </a:prstGeom>
          <a:noFill/>
        </p:spPr>
      </p:pic>
      <p:pic>
        <p:nvPicPr>
          <p:cNvPr id="19" name="Picture 18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440998" y="1543556"/>
            <a:ext cx="458384" cy="458384"/>
          </a:xfrm>
          <a:prstGeom prst="rect">
            <a:avLst/>
          </a:prstGeom>
          <a:noFill/>
        </p:spPr>
      </p:pic>
      <p:pic>
        <p:nvPicPr>
          <p:cNvPr id="20" name="Picture 19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664644" y="1543556"/>
            <a:ext cx="458384" cy="458384"/>
          </a:xfrm>
          <a:prstGeom prst="rect">
            <a:avLst/>
          </a:prstGeom>
          <a:noFill/>
        </p:spPr>
      </p:pic>
      <p:pic>
        <p:nvPicPr>
          <p:cNvPr id="21" name="Picture 20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664644" y="2888501"/>
            <a:ext cx="458384" cy="458384"/>
          </a:xfrm>
          <a:prstGeom prst="rect">
            <a:avLst/>
          </a:prstGeom>
          <a:noFill/>
        </p:spPr>
      </p:pic>
      <p:pic>
        <p:nvPicPr>
          <p:cNvPr id="22" name="Picture 21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440998" y="2885944"/>
            <a:ext cx="458384" cy="458384"/>
          </a:xfrm>
          <a:prstGeom prst="rect">
            <a:avLst/>
          </a:prstGeom>
          <a:noFill/>
        </p:spPr>
      </p:pic>
      <p:pic>
        <p:nvPicPr>
          <p:cNvPr id="23" name="Picture 22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026664" y="2885944"/>
            <a:ext cx="458384" cy="458384"/>
          </a:xfrm>
          <a:prstGeom prst="rect">
            <a:avLst/>
          </a:prstGeom>
          <a:noFill/>
        </p:spPr>
      </p:pic>
      <p:pic>
        <p:nvPicPr>
          <p:cNvPr id="24" name="Picture 23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237670" y="2214750"/>
            <a:ext cx="458384" cy="458384"/>
          </a:xfrm>
          <a:prstGeom prst="rect">
            <a:avLst/>
          </a:prstGeom>
          <a:noFill/>
        </p:spPr>
      </p:pic>
      <p:pic>
        <p:nvPicPr>
          <p:cNvPr id="26" name="Picture 25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644" y="3557136"/>
            <a:ext cx="458384" cy="458384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608151" y="809166"/>
            <a:ext cx="104396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USER</a:t>
            </a:r>
            <a:endParaRPr lang="en-US" sz="3200" dirty="0">
              <a:solidFill>
                <a:srgbClr val="223D48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04361" y="809166"/>
            <a:ext cx="12840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ITEM 1</a:t>
            </a:r>
            <a:endParaRPr lang="en-US" sz="3200" dirty="0">
              <a:solidFill>
                <a:srgbClr val="223D48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15350" y="809166"/>
            <a:ext cx="12840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ITEM 2</a:t>
            </a:r>
            <a:endParaRPr lang="en-US" sz="3200" dirty="0">
              <a:solidFill>
                <a:srgbClr val="223D48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26339" y="809166"/>
            <a:ext cx="12840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ITEM 3</a:t>
            </a:r>
            <a:endParaRPr lang="en-US" sz="3200" dirty="0">
              <a:solidFill>
                <a:srgbClr val="223D48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37328" y="809166"/>
            <a:ext cx="128753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ITEM 4</a:t>
            </a:r>
            <a:endParaRPr lang="en-US" sz="3200" dirty="0">
              <a:solidFill>
                <a:srgbClr val="223D48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251824" y="809166"/>
            <a:ext cx="12840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ITEM 5</a:t>
            </a:r>
            <a:endParaRPr lang="en-US" sz="3200" dirty="0">
              <a:solidFill>
                <a:srgbClr val="223D48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08151" y="1480360"/>
            <a:ext cx="127470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DEREK</a:t>
            </a:r>
            <a:endParaRPr lang="en-US" sz="32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8151" y="2151554"/>
            <a:ext cx="165942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MICHAEL</a:t>
            </a:r>
            <a:endParaRPr lang="en-US" sz="32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08151" y="2822748"/>
            <a:ext cx="92845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PHIL</a:t>
            </a:r>
            <a:endParaRPr lang="en-US" sz="32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08151" y="3493940"/>
            <a:ext cx="14927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DARREL</a:t>
            </a:r>
            <a:endParaRPr lang="en-US" sz="32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08151" y="809166"/>
            <a:ext cx="7927698" cy="584776"/>
          </a:xfrm>
          <a:prstGeom prst="rect">
            <a:avLst/>
          </a:prstGeom>
          <a:noFill/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08151" y="1393942"/>
            <a:ext cx="7927697" cy="757612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08151" y="2151554"/>
            <a:ext cx="7927697" cy="584776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608151" y="2736330"/>
            <a:ext cx="7927697" cy="75761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08151" y="3493940"/>
            <a:ext cx="7927697" cy="584776"/>
          </a:xfrm>
          <a:prstGeom prst="rect">
            <a:avLst/>
          </a:prstGeom>
          <a:noFill/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/>
          <p:nvPr/>
        </p:nvCxnSpPr>
        <p:spPr>
          <a:xfrm>
            <a:off x="2267580" y="809166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268488" y="1393942"/>
            <a:ext cx="0" cy="76200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268488" y="2155942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2267580" y="2736330"/>
            <a:ext cx="908" cy="7576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273601" y="3493940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611129" y="810916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612037" y="1395692"/>
            <a:ext cx="0" cy="76200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3612037" y="2157692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3611129" y="2738080"/>
            <a:ext cx="908" cy="7576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3617150" y="3495690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843939" y="810916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844847" y="1395692"/>
            <a:ext cx="0" cy="76200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4844847" y="2157692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4843939" y="2738080"/>
            <a:ext cx="908" cy="7576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849960" y="3495690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075413" y="805063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076321" y="1389839"/>
            <a:ext cx="0" cy="76200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76321" y="2151839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6075413" y="2732227"/>
            <a:ext cx="908" cy="7576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081434" y="3489837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7282980" y="809166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7283888" y="1393942"/>
            <a:ext cx="0" cy="76200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7283888" y="2155942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7282980" y="2736330"/>
            <a:ext cx="908" cy="7576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89001" y="3493940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475754" y="3420383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3366FF"/>
                </a:solidFill>
                <a:latin typeface="Helvetica Neue Black Condensed"/>
                <a:cs typeface="Helvetica Neue Black Condensed"/>
              </a:rPr>
              <a:t>?</a:t>
            </a:r>
            <a:endParaRPr lang="en-US" sz="4000" dirty="0">
              <a:solidFill>
                <a:srgbClr val="3366FF"/>
              </a:solidFill>
              <a:latin typeface="Helvetica Neue Black Condensed"/>
              <a:cs typeface="Helvetica Neue Black Condensed"/>
            </a:endParaRPr>
          </a:p>
        </p:txBody>
      </p:sp>
      <p:pic>
        <p:nvPicPr>
          <p:cNvPr id="75" name="Picture 74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237670" y="3557136"/>
            <a:ext cx="458384" cy="4583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89032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9" grpId="0" animBg="1"/>
      <p:bldP spid="40" grpId="0" animBg="1"/>
      <p:bldP spid="41" grpId="0" animBg="1"/>
      <p:bldP spid="42" grpId="0" animBg="1"/>
      <p:bldP spid="74" grpId="0"/>
      <p:bldP spid="74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01924" y="901853"/>
            <a:ext cx="3403459" cy="733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USER 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BASED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pic>
        <p:nvPicPr>
          <p:cNvPr id="3" name="Picture 2" descr="icon_15931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82" y="348632"/>
            <a:ext cx="4427741" cy="442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13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01924" y="901853"/>
            <a:ext cx="3403459" cy="733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USER 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BASED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pic>
        <p:nvPicPr>
          <p:cNvPr id="3" name="Picture 2" descr="icon_15931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74182" y="348632"/>
            <a:ext cx="4427741" cy="442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3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60112">
            <a:off x="5839502" y="387235"/>
            <a:ext cx="935267" cy="9352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29517" y="3269757"/>
            <a:ext cx="3316891" cy="733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ITEM 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BASED</a:t>
            </a:r>
          </a:p>
        </p:txBody>
      </p:sp>
      <p:pic>
        <p:nvPicPr>
          <p:cNvPr id="14" name="Picture 13" descr="icon_36661.pn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03228">
            <a:off x="6619808" y="-581240"/>
            <a:ext cx="2739293" cy="2739293"/>
          </a:xfrm>
          <a:prstGeom prst="rect">
            <a:avLst/>
          </a:prstGeom>
        </p:spPr>
      </p:pic>
      <p:pic>
        <p:nvPicPr>
          <p:cNvPr id="15" name="Picture 14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047630">
            <a:off x="4597692" y="731271"/>
            <a:ext cx="1247022" cy="1247022"/>
          </a:xfrm>
          <a:prstGeom prst="rect">
            <a:avLst/>
          </a:prstGeom>
        </p:spPr>
      </p:pic>
      <p:pic>
        <p:nvPicPr>
          <p:cNvPr id="16" name="Picture 15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039751">
            <a:off x="2811941" y="1144516"/>
            <a:ext cx="1247022" cy="1247022"/>
          </a:xfrm>
          <a:prstGeom prst="rect">
            <a:avLst/>
          </a:prstGeom>
        </p:spPr>
      </p:pic>
      <p:pic>
        <p:nvPicPr>
          <p:cNvPr id="17" name="Picture 16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0503" y="1456493"/>
            <a:ext cx="940660" cy="705495"/>
          </a:xfrm>
          <a:prstGeom prst="rect">
            <a:avLst/>
          </a:prstGeom>
        </p:spPr>
      </p:pic>
      <p:pic>
        <p:nvPicPr>
          <p:cNvPr id="18" name="Picture 17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8908" y="4438005"/>
            <a:ext cx="940660" cy="705495"/>
          </a:xfrm>
          <a:prstGeom prst="rect">
            <a:avLst/>
          </a:prstGeom>
        </p:spPr>
      </p:pic>
      <p:pic>
        <p:nvPicPr>
          <p:cNvPr id="19" name="Picture 18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0601" y="2029752"/>
            <a:ext cx="940660" cy="705495"/>
          </a:xfrm>
          <a:prstGeom prst="rect">
            <a:avLst/>
          </a:prstGeom>
        </p:spPr>
      </p:pic>
      <p:pic>
        <p:nvPicPr>
          <p:cNvPr id="20" name="Picture 19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0670" y="4487423"/>
            <a:ext cx="940660" cy="705495"/>
          </a:xfrm>
          <a:prstGeom prst="rect">
            <a:avLst/>
          </a:prstGeom>
        </p:spPr>
      </p:pic>
      <p:pic>
        <p:nvPicPr>
          <p:cNvPr id="21" name="Picture 20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5474" y="2555609"/>
            <a:ext cx="940660" cy="705495"/>
          </a:xfrm>
          <a:prstGeom prst="rect">
            <a:avLst/>
          </a:prstGeom>
        </p:spPr>
      </p:pic>
      <p:pic>
        <p:nvPicPr>
          <p:cNvPr id="22" name="Picture 21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1611" y="1411072"/>
            <a:ext cx="940660" cy="705495"/>
          </a:xfrm>
          <a:prstGeom prst="rect">
            <a:avLst/>
          </a:prstGeom>
        </p:spPr>
      </p:pic>
      <p:pic>
        <p:nvPicPr>
          <p:cNvPr id="23" name="Picture 22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1679" y="1157632"/>
            <a:ext cx="940660" cy="705495"/>
          </a:xfrm>
          <a:prstGeom prst="rect">
            <a:avLst/>
          </a:prstGeom>
        </p:spPr>
      </p:pic>
      <p:pic>
        <p:nvPicPr>
          <p:cNvPr id="24" name="Picture 23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9436" y="3853995"/>
            <a:ext cx="940660" cy="705495"/>
          </a:xfrm>
          <a:prstGeom prst="rect">
            <a:avLst/>
          </a:prstGeom>
        </p:spPr>
      </p:pic>
      <p:pic>
        <p:nvPicPr>
          <p:cNvPr id="25" name="Picture 24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3611" y="1982572"/>
            <a:ext cx="940660" cy="705495"/>
          </a:xfrm>
          <a:prstGeom prst="rect">
            <a:avLst/>
          </a:prstGeom>
        </p:spPr>
      </p:pic>
      <p:pic>
        <p:nvPicPr>
          <p:cNvPr id="26" name="Picture 25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7705" y="2392591"/>
            <a:ext cx="940660" cy="705495"/>
          </a:xfrm>
          <a:prstGeom prst="rect">
            <a:avLst/>
          </a:prstGeom>
        </p:spPr>
      </p:pic>
      <p:pic>
        <p:nvPicPr>
          <p:cNvPr id="27" name="Picture 26" descr="icon_5606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46" y="152399"/>
            <a:ext cx="704568" cy="704568"/>
          </a:xfrm>
          <a:prstGeom prst="rect">
            <a:avLst/>
          </a:prstGeom>
        </p:spPr>
      </p:pic>
      <p:pic>
        <p:nvPicPr>
          <p:cNvPr id="28" name="Picture 27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31696">
            <a:off x="2353311" y="215515"/>
            <a:ext cx="1247022" cy="1247022"/>
          </a:xfrm>
          <a:prstGeom prst="rect">
            <a:avLst/>
          </a:prstGeom>
        </p:spPr>
      </p:pic>
      <p:pic>
        <p:nvPicPr>
          <p:cNvPr id="29" name="Picture 28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60762">
            <a:off x="1816320" y="1338892"/>
            <a:ext cx="1247022" cy="1247022"/>
          </a:xfrm>
          <a:prstGeom prst="rect">
            <a:avLst/>
          </a:prstGeom>
        </p:spPr>
      </p:pic>
      <p:pic>
        <p:nvPicPr>
          <p:cNvPr id="30" name="Picture 29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1661" y="1914766"/>
            <a:ext cx="935267" cy="935267"/>
          </a:xfrm>
          <a:prstGeom prst="rect">
            <a:avLst/>
          </a:prstGeom>
        </p:spPr>
      </p:pic>
      <p:pic>
        <p:nvPicPr>
          <p:cNvPr id="31" name="Picture 30" descr="icon_9883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06290">
            <a:off x="2603799" y="1800466"/>
            <a:ext cx="1246375" cy="934781"/>
          </a:xfrm>
          <a:prstGeom prst="rect">
            <a:avLst/>
          </a:prstGeom>
        </p:spPr>
      </p:pic>
      <p:pic>
        <p:nvPicPr>
          <p:cNvPr id="32" name="Picture 31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109374">
            <a:off x="5311657" y="1285608"/>
            <a:ext cx="1247022" cy="1247022"/>
          </a:xfrm>
          <a:prstGeom prst="rect">
            <a:avLst/>
          </a:prstGeom>
        </p:spPr>
      </p:pic>
      <p:pic>
        <p:nvPicPr>
          <p:cNvPr id="33" name="Picture 32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837777" y="4330203"/>
            <a:ext cx="1247022" cy="1247022"/>
          </a:xfrm>
          <a:prstGeom prst="rect">
            <a:avLst/>
          </a:prstGeom>
        </p:spPr>
      </p:pic>
      <p:pic>
        <p:nvPicPr>
          <p:cNvPr id="34" name="Picture 33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502166">
            <a:off x="8173362" y="1442163"/>
            <a:ext cx="1247022" cy="1247022"/>
          </a:xfrm>
          <a:prstGeom prst="rect">
            <a:avLst/>
          </a:prstGeom>
        </p:spPr>
      </p:pic>
      <p:pic>
        <p:nvPicPr>
          <p:cNvPr id="36" name="Picture 35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253" y="748642"/>
            <a:ext cx="935267" cy="935267"/>
          </a:xfrm>
          <a:prstGeom prst="rect">
            <a:avLst/>
          </a:prstGeom>
        </p:spPr>
      </p:pic>
      <p:pic>
        <p:nvPicPr>
          <p:cNvPr id="38" name="Picture 37" descr="icon_32842.png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086516">
            <a:off x="4050342" y="-174146"/>
            <a:ext cx="1406018" cy="1406018"/>
          </a:xfrm>
          <a:prstGeom prst="rect">
            <a:avLst/>
          </a:prstGeom>
        </p:spPr>
      </p:pic>
      <p:pic>
        <p:nvPicPr>
          <p:cNvPr id="39" name="Picture 38" descr="icon_32842.png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4145">
            <a:off x="55675" y="1464138"/>
            <a:ext cx="1406018" cy="1406018"/>
          </a:xfrm>
          <a:prstGeom prst="rect">
            <a:avLst/>
          </a:prstGeom>
        </p:spPr>
      </p:pic>
      <p:pic>
        <p:nvPicPr>
          <p:cNvPr id="40" name="Picture 39" descr="icon_36661.png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3472">
            <a:off x="7271174" y="2392904"/>
            <a:ext cx="2054470" cy="2054470"/>
          </a:xfrm>
          <a:prstGeom prst="rect">
            <a:avLst/>
          </a:prstGeom>
        </p:spPr>
      </p:pic>
      <p:pic>
        <p:nvPicPr>
          <p:cNvPr id="41" name="Picture 40" descr="icon_32842.png"/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668193">
            <a:off x="5041983" y="2645327"/>
            <a:ext cx="1874690" cy="187469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020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Box 73"/>
          <p:cNvSpPr txBox="1"/>
          <p:nvPr/>
        </p:nvSpPr>
        <p:spPr>
          <a:xfrm>
            <a:off x="7218788" y="3710242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3366FF"/>
                </a:solidFill>
                <a:latin typeface="Helvetica Neue Black Condensed"/>
                <a:cs typeface="Helvetica Neue Black Condensed"/>
              </a:rPr>
              <a:t>?</a:t>
            </a:r>
            <a:endParaRPr lang="en-US" sz="4000" dirty="0">
              <a:solidFill>
                <a:srgbClr val="3366FF"/>
              </a:solidFill>
              <a:latin typeface="Helvetica Neue Black Condensed"/>
              <a:cs typeface="Helvetica Neue Black Condensed"/>
            </a:endParaRPr>
          </a:p>
        </p:txBody>
      </p:sp>
      <p:pic>
        <p:nvPicPr>
          <p:cNvPr id="73" name="Picture 72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018" y="3881386"/>
            <a:ext cx="458384" cy="458384"/>
          </a:xfrm>
          <a:prstGeom prst="rect">
            <a:avLst/>
          </a:prstGeom>
          <a:noFill/>
        </p:spPr>
      </p:pic>
      <p:pic>
        <p:nvPicPr>
          <p:cNvPr id="76" name="Picture 75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032" y="3292418"/>
            <a:ext cx="458384" cy="458384"/>
          </a:xfrm>
          <a:prstGeom prst="rect">
            <a:avLst/>
          </a:prstGeom>
          <a:noFill/>
        </p:spPr>
      </p:pic>
      <p:pic>
        <p:nvPicPr>
          <p:cNvPr id="88" name="Picture 87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671" y="3881386"/>
            <a:ext cx="458384" cy="458384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pic>
        <p:nvPicPr>
          <p:cNvPr id="5" name="Picture 4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101" y="1278838"/>
            <a:ext cx="458384" cy="458384"/>
          </a:xfrm>
          <a:prstGeom prst="rect">
            <a:avLst/>
          </a:prstGeom>
          <a:noFill/>
        </p:spPr>
      </p:pic>
      <p:pic>
        <p:nvPicPr>
          <p:cNvPr id="8" name="Picture 7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567" y="1950032"/>
            <a:ext cx="458384" cy="458384"/>
          </a:xfrm>
          <a:prstGeom prst="rect">
            <a:avLst/>
          </a:prstGeom>
          <a:noFill/>
        </p:spPr>
      </p:pic>
      <p:pic>
        <p:nvPicPr>
          <p:cNvPr id="9" name="Picture 8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101" y="1950032"/>
            <a:ext cx="458384" cy="458384"/>
          </a:xfrm>
          <a:prstGeom prst="rect">
            <a:avLst/>
          </a:prstGeom>
          <a:noFill/>
        </p:spPr>
      </p:pic>
      <p:pic>
        <p:nvPicPr>
          <p:cNvPr id="10" name="Picture 9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199" y="1278838"/>
            <a:ext cx="458384" cy="458384"/>
          </a:xfrm>
          <a:prstGeom prst="rect">
            <a:avLst/>
          </a:prstGeom>
          <a:noFill/>
        </p:spPr>
      </p:pic>
      <p:pic>
        <p:nvPicPr>
          <p:cNvPr id="11" name="Picture 10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567" y="3286249"/>
            <a:ext cx="458384" cy="458384"/>
          </a:xfrm>
          <a:prstGeom prst="rect">
            <a:avLst/>
          </a:prstGeom>
          <a:noFill/>
        </p:spPr>
      </p:pic>
      <p:pic>
        <p:nvPicPr>
          <p:cNvPr id="12" name="Picture 11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199" y="2621226"/>
            <a:ext cx="458384" cy="458384"/>
          </a:xfrm>
          <a:prstGeom prst="rect">
            <a:avLst/>
          </a:prstGeom>
          <a:noFill/>
        </p:spPr>
      </p:pic>
      <p:pic>
        <p:nvPicPr>
          <p:cNvPr id="13" name="Picture 12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018" y="1950032"/>
            <a:ext cx="458384" cy="458384"/>
          </a:xfrm>
          <a:prstGeom prst="rect">
            <a:avLst/>
          </a:prstGeom>
          <a:noFill/>
        </p:spPr>
      </p:pic>
      <p:pic>
        <p:nvPicPr>
          <p:cNvPr id="15" name="Picture 14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730567" y="1278838"/>
            <a:ext cx="458384" cy="458384"/>
          </a:xfrm>
          <a:prstGeom prst="rect">
            <a:avLst/>
          </a:prstGeom>
          <a:noFill/>
        </p:spPr>
      </p:pic>
      <p:pic>
        <p:nvPicPr>
          <p:cNvPr id="18" name="Picture 17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193101" y="2621226"/>
            <a:ext cx="458384" cy="458384"/>
          </a:xfrm>
          <a:prstGeom prst="rect">
            <a:avLst/>
          </a:prstGeom>
          <a:noFill/>
        </p:spPr>
      </p:pic>
      <p:pic>
        <p:nvPicPr>
          <p:cNvPr id="19" name="Picture 18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184018" y="1278838"/>
            <a:ext cx="458384" cy="458384"/>
          </a:xfrm>
          <a:prstGeom prst="rect">
            <a:avLst/>
          </a:prstGeom>
          <a:noFill/>
        </p:spPr>
      </p:pic>
      <p:pic>
        <p:nvPicPr>
          <p:cNvPr id="22" name="Picture 21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184018" y="2621226"/>
            <a:ext cx="458384" cy="458384"/>
          </a:xfrm>
          <a:prstGeom prst="rect">
            <a:avLst/>
          </a:prstGeom>
          <a:noFill/>
        </p:spPr>
      </p:pic>
      <p:pic>
        <p:nvPicPr>
          <p:cNvPr id="23" name="Picture 22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730567" y="2621226"/>
            <a:ext cx="458384" cy="458384"/>
          </a:xfrm>
          <a:prstGeom prst="rect">
            <a:avLst/>
          </a:prstGeom>
          <a:noFill/>
        </p:spPr>
      </p:pic>
      <p:pic>
        <p:nvPicPr>
          <p:cNvPr id="24" name="Picture 23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970199" y="1950032"/>
            <a:ext cx="458384" cy="458384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984071" y="544448"/>
            <a:ext cx="9885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ITEM</a:t>
            </a:r>
            <a:endParaRPr lang="en-US" sz="3200" dirty="0">
              <a:solidFill>
                <a:srgbClr val="223D48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780281" y="544448"/>
            <a:ext cx="127470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DEREK</a:t>
            </a:r>
            <a:endParaRPr lang="en-US" sz="3200" dirty="0">
              <a:solidFill>
                <a:srgbClr val="223D48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074497" y="544448"/>
            <a:ext cx="165942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MICHAEL</a:t>
            </a:r>
            <a:endParaRPr lang="en-US" sz="3200" dirty="0">
              <a:solidFill>
                <a:srgbClr val="223D48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735184" y="546198"/>
            <a:ext cx="92845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PHIL</a:t>
            </a:r>
            <a:endParaRPr lang="en-US" sz="3200" dirty="0">
              <a:solidFill>
                <a:srgbClr val="223D48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63643" y="544448"/>
            <a:ext cx="14927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DARREL</a:t>
            </a:r>
            <a:endParaRPr lang="en-US" sz="3200" dirty="0">
              <a:solidFill>
                <a:srgbClr val="223D48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84071" y="1215642"/>
            <a:ext cx="12840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ITEM 1</a:t>
            </a:r>
            <a:endParaRPr lang="en-US" sz="32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84071" y="1886836"/>
            <a:ext cx="12840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ITEM 2</a:t>
            </a:r>
            <a:endParaRPr lang="en-US" sz="32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84071" y="2558030"/>
            <a:ext cx="12840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ITEM 3</a:t>
            </a:r>
            <a:endParaRPr lang="en-US" sz="32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84071" y="3229222"/>
            <a:ext cx="128753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ITEM 4</a:t>
            </a:r>
            <a:endParaRPr lang="en-US" sz="32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84071" y="544448"/>
            <a:ext cx="7172288" cy="584776"/>
          </a:xfrm>
          <a:prstGeom prst="rect">
            <a:avLst/>
          </a:prstGeom>
          <a:noFill/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984072" y="1129224"/>
            <a:ext cx="7172288" cy="757612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984071" y="1886836"/>
            <a:ext cx="7172289" cy="584776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984071" y="2471612"/>
            <a:ext cx="7172289" cy="757610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984071" y="3229222"/>
            <a:ext cx="7172289" cy="584776"/>
          </a:xfrm>
          <a:prstGeom prst="rect">
            <a:avLst/>
          </a:prstGeom>
          <a:noFill/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/>
          <p:nvPr/>
        </p:nvCxnSpPr>
        <p:spPr>
          <a:xfrm>
            <a:off x="2643500" y="544448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644408" y="1129224"/>
            <a:ext cx="0" cy="76200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644408" y="1891224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2643500" y="2471612"/>
            <a:ext cx="908" cy="7576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649521" y="3229222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074497" y="546198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077255" y="1130974"/>
            <a:ext cx="0" cy="76200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4077255" y="1892974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4076347" y="2473362"/>
            <a:ext cx="908" cy="7576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4082368" y="3230972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5735184" y="546198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736711" y="1130974"/>
            <a:ext cx="0" cy="76200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736711" y="1892974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5735803" y="2473362"/>
            <a:ext cx="908" cy="7576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741824" y="3230972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663643" y="540345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670525" y="1125121"/>
            <a:ext cx="0" cy="76200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670525" y="1887121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6669617" y="2467509"/>
            <a:ext cx="908" cy="7576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675638" y="3225119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5" name="Picture 74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970199" y="3292418"/>
            <a:ext cx="458384" cy="458384"/>
          </a:xfrm>
          <a:prstGeom prst="rect">
            <a:avLst/>
          </a:prstGeom>
          <a:noFill/>
        </p:spPr>
      </p:pic>
      <p:pic>
        <p:nvPicPr>
          <p:cNvPr id="77" name="Picture 76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567" y="3881386"/>
            <a:ext cx="458384" cy="458384"/>
          </a:xfrm>
          <a:prstGeom prst="rect">
            <a:avLst/>
          </a:prstGeom>
          <a:noFill/>
        </p:spPr>
      </p:pic>
      <p:pic>
        <p:nvPicPr>
          <p:cNvPr id="78" name="Picture 77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196671" y="3286249"/>
            <a:ext cx="458384" cy="458384"/>
          </a:xfrm>
          <a:prstGeom prst="rect">
            <a:avLst/>
          </a:prstGeom>
          <a:noFill/>
        </p:spPr>
      </p:pic>
      <p:sp>
        <p:nvSpPr>
          <p:cNvPr id="80" name="TextBox 79"/>
          <p:cNvSpPr txBox="1"/>
          <p:nvPr/>
        </p:nvSpPr>
        <p:spPr>
          <a:xfrm>
            <a:off x="987641" y="3818190"/>
            <a:ext cx="12840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ITEM </a:t>
            </a:r>
            <a:r>
              <a:rPr lang="en-US" sz="32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5</a:t>
            </a:r>
          </a:p>
        </p:txBody>
      </p:sp>
      <p:sp>
        <p:nvSpPr>
          <p:cNvPr id="81" name="Rectangle 80"/>
          <p:cNvSpPr/>
          <p:nvPr/>
        </p:nvSpPr>
        <p:spPr>
          <a:xfrm>
            <a:off x="987641" y="3818190"/>
            <a:ext cx="7172289" cy="584776"/>
          </a:xfrm>
          <a:prstGeom prst="rect">
            <a:avLst/>
          </a:prstGeom>
          <a:noFill/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/>
          <p:nvPr/>
        </p:nvCxnSpPr>
        <p:spPr>
          <a:xfrm>
            <a:off x="2653091" y="3818190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4085938" y="3819940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5745394" y="3819940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679208" y="3814087"/>
            <a:ext cx="0" cy="58477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7" name="Picture 86" descr="icon_15931.png"/>
          <p:cNvPicPr>
            <a:picLocks noChangeAspect="1"/>
          </p:cNvPicPr>
          <p:nvPr/>
        </p:nvPicPr>
        <p:blipFill>
          <a:blip r:embed="rId3">
            <a:alphaModFix/>
            <a:duotone>
              <a:prstClr val="black"/>
              <a:srgbClr val="FF010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970199" y="3881386"/>
            <a:ext cx="458384" cy="4583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24754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4" grpId="1"/>
      <p:bldP spid="34" grpId="0"/>
      <p:bldP spid="35" grpId="0"/>
      <p:bldP spid="36" grpId="0"/>
      <p:bldP spid="37" grpId="0"/>
      <p:bldP spid="39" grpId="0" animBg="1"/>
      <p:bldP spid="40" grpId="0" animBg="1"/>
      <p:bldP spid="41" grpId="0" animBg="1"/>
      <p:bldP spid="42" grpId="0" animBg="1"/>
      <p:bldP spid="80" grpId="0"/>
      <p:bldP spid="8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01924" y="901853"/>
            <a:ext cx="3316891" cy="733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ITEM 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BASED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pic>
        <p:nvPicPr>
          <p:cNvPr id="3" name="Picture 2" descr="icon_15931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82" y="348632"/>
            <a:ext cx="4427741" cy="442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770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366FF"/>
            </a:gs>
            <a:gs pos="100000">
              <a:schemeClr val="tx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71424" y="1046809"/>
            <a:ext cx="4656610" cy="1528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  <a:latin typeface="Helvetica Neue Bold Condensed"/>
                <a:cs typeface="Helvetica Neue Bold Condensed"/>
              </a:rPr>
              <a:t>THANK YOU</a:t>
            </a:r>
          </a:p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SEBASTIAN SCHELTER</a:t>
            </a:r>
          </a:p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PAT FERREL</a:t>
            </a:r>
          </a:p>
        </p:txBody>
      </p:sp>
      <p:pic>
        <p:nvPicPr>
          <p:cNvPr id="6" name="Picture 5" descr="icon_15931.png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09" y="1456996"/>
            <a:ext cx="3399792" cy="339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58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01924" y="901853"/>
            <a:ext cx="3316891" cy="733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ITEM 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BASED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pic>
        <p:nvPicPr>
          <p:cNvPr id="3" name="Picture 2" descr="icon_15931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74182" y="348632"/>
            <a:ext cx="4427741" cy="442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81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226" y="846594"/>
            <a:ext cx="3813810" cy="381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55184" y="1146428"/>
            <a:ext cx="327525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900" dirty="0" smtClean="0">
                <a:latin typeface="Helvetica Neue Bold Condensed"/>
                <a:cs typeface="Helvetica Neue Bold Condensed"/>
              </a:rPr>
              <a:t>PEOPLE ARE</a:t>
            </a:r>
          </a:p>
          <a:p>
            <a:pPr algn="ctr">
              <a:lnSpc>
                <a:spcPct val="80000"/>
              </a:lnSpc>
            </a:pPr>
            <a:r>
              <a:rPr lang="en-US" sz="9000" dirty="0" smtClean="0">
                <a:solidFill>
                  <a:srgbClr val="B30202"/>
                </a:solidFill>
                <a:latin typeface="Helvetica Neue Bold Condensed"/>
                <a:cs typeface="Helvetica Neue Bold Condensed"/>
              </a:rPr>
              <a:t>FUNNY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39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148" y="230117"/>
            <a:ext cx="7717704" cy="46832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7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96838" y="1090075"/>
            <a:ext cx="13657185" cy="2841404"/>
            <a:chOff x="96838" y="1090075"/>
            <a:chExt cx="13657185" cy="28414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6838" y="1090075"/>
              <a:ext cx="11497927" cy="284140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63303" y="1134247"/>
              <a:ext cx="1982161" cy="263271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23378" y="1222591"/>
              <a:ext cx="2030645" cy="2409570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65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88649E-7 L -0.67014 -3.88649E-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1049853">
            <a:off x="427021" y="-497503"/>
            <a:ext cx="10310013" cy="6186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/**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 @author Michael Minella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*/</a:t>
            </a: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@Configuration</a:t>
            </a: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</a:t>
            </a:r>
            <a:r>
              <a:rPr lang="en-US" dirty="0" err="1">
                <a:solidFill>
                  <a:srgbClr val="BBB950"/>
                </a:solidFill>
                <a:latin typeface="Menlo Regular"/>
                <a:cs typeface="Menlo Regular"/>
              </a:rPr>
              <a:t>ComponentScan</a:t>
            </a:r>
            <a:endParaRPr lang="en-US" dirty="0">
              <a:solidFill>
                <a:srgbClr val="BBB95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</a:t>
            </a:r>
            <a:r>
              <a:rPr lang="en-US" dirty="0" err="1">
                <a:solidFill>
                  <a:srgbClr val="BBB950"/>
                </a:solidFill>
                <a:latin typeface="Menlo Regular"/>
                <a:cs typeface="Menlo Regular"/>
              </a:rPr>
              <a:t>EnableAutoConfiguration</a:t>
            </a:r>
            <a:endParaRPr lang="en-US" dirty="0">
              <a:solidFill>
                <a:srgbClr val="BBB95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public class 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Application {</a:t>
            </a:r>
          </a:p>
          <a:p>
            <a:endParaRPr lang="en-US" dirty="0"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	@Bean</a:t>
            </a:r>
          </a:p>
          <a:p>
            <a:r>
              <a:rPr lang="en-US" dirty="0">
                <a:latin typeface="Menlo Regular"/>
                <a:cs typeface="Menlo Regular"/>
              </a:rPr>
              <a:t>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ItemBasedRecommender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E2B173"/>
                </a:solidFill>
                <a:latin typeface="Menlo Regular"/>
                <a:cs typeface="Menlo Regular"/>
              </a:rPr>
              <a:t>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=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MySQLBooleanPrefJDBCDataModel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ItemSimilarity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similarity =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MySQLJDBCItemSimilarity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AllSimilarItemsCandidateItemsStrategy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=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		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AllSimilarItemsCandidateItemsStrategy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(similarity)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		return new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GenericItemBasedRecommender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similarity,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}</a:t>
            </a:r>
          </a:p>
          <a:p>
            <a:endParaRPr lang="en-US" dirty="0">
              <a:solidFill>
                <a:srgbClr val="AEBDD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	public static void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E2B173"/>
                </a:solidFill>
                <a:latin typeface="Menlo Regular"/>
                <a:cs typeface="Menlo Regular"/>
              </a:rPr>
              <a:t>main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(String[]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args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SpringApplication.run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Application.class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args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}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22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ecommendationEngineSchem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961" y="491435"/>
            <a:ext cx="8392079" cy="41606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574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4488" y="2888296"/>
            <a:ext cx="1545510" cy="1545510"/>
          </a:xfrm>
          <a:prstGeom prst="rect">
            <a:avLst/>
          </a:prstGeom>
          <a:noFill/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6621" y="700348"/>
            <a:ext cx="2690279" cy="16325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2421" y="2736993"/>
            <a:ext cx="2234959" cy="17061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628" r="9963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9595" y="1149197"/>
            <a:ext cx="1699768" cy="7112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3019292" y="2215997"/>
            <a:ext cx="1" cy="672299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612729" y="3224774"/>
            <a:ext cx="1772958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703158" y="3967442"/>
            <a:ext cx="1682529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449479" y="1860397"/>
            <a:ext cx="0" cy="876596"/>
          </a:xfrm>
          <a:prstGeom prst="line">
            <a:avLst/>
          </a:prstGeom>
          <a:ln>
            <a:solidFill>
              <a:schemeClr val="bg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416901" y="1688073"/>
            <a:ext cx="1182694" cy="0"/>
          </a:xfrm>
          <a:prstGeom prst="line">
            <a:avLst/>
          </a:prstGeom>
          <a:ln>
            <a:solidFill>
              <a:schemeClr val="bg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12729" y="2736993"/>
            <a:ext cx="248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Helvetica Neue Bold Condensed"/>
                <a:cs typeface="Helvetica Neue Bold Condensed"/>
              </a:rPr>
              <a:t>USER_ID, TAG_ID, VOTES</a:t>
            </a:r>
            <a:endParaRPr lang="en-US" dirty="0">
              <a:solidFill>
                <a:srgbClr val="FFFF00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12729" y="4194538"/>
            <a:ext cx="2316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Helvetica Neue Bold Condensed"/>
                <a:cs typeface="Helvetica Neue Bold Condensed"/>
              </a:rPr>
              <a:t>TAG_ID, TAG_ID, SCORE</a:t>
            </a:r>
            <a:endParaRPr lang="en-US" dirty="0">
              <a:solidFill>
                <a:srgbClr val="FFFF00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0092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1049853">
            <a:off x="427021" y="-497503"/>
            <a:ext cx="10310013" cy="6186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/**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 @author Michael Minella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*/</a:t>
            </a: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@Configuration</a:t>
            </a: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</a:t>
            </a:r>
            <a:r>
              <a:rPr lang="en-US" dirty="0" err="1">
                <a:solidFill>
                  <a:srgbClr val="BBB950"/>
                </a:solidFill>
                <a:latin typeface="Menlo Regular"/>
                <a:cs typeface="Menlo Regular"/>
              </a:rPr>
              <a:t>ComponentScan</a:t>
            </a:r>
            <a:endParaRPr lang="en-US" dirty="0">
              <a:solidFill>
                <a:srgbClr val="BBB95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</a:t>
            </a:r>
            <a:r>
              <a:rPr lang="en-US" dirty="0" err="1">
                <a:solidFill>
                  <a:srgbClr val="BBB950"/>
                </a:solidFill>
                <a:latin typeface="Menlo Regular"/>
                <a:cs typeface="Menlo Regular"/>
              </a:rPr>
              <a:t>EnableAutoConfiguration</a:t>
            </a:r>
            <a:endParaRPr lang="en-US" dirty="0">
              <a:solidFill>
                <a:srgbClr val="BBB95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public class 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Application {</a:t>
            </a:r>
          </a:p>
          <a:p>
            <a:endParaRPr lang="en-US" dirty="0"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	@Bean</a:t>
            </a:r>
          </a:p>
          <a:p>
            <a:r>
              <a:rPr lang="en-US" dirty="0">
                <a:latin typeface="Menlo Regular"/>
                <a:cs typeface="Menlo Regular"/>
              </a:rPr>
              <a:t>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ItemBasedRecommender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E2B173"/>
                </a:solidFill>
                <a:latin typeface="Menlo Regular"/>
                <a:cs typeface="Menlo Regular"/>
              </a:rPr>
              <a:t>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=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MySQLBooleanPrefJDBCDataModel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ItemSimilarity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similarity =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MySQLJDBCItemSimilarity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AllSimilarItemsCandidateItemsStrategy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=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		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AllSimilarItemsCandidateItemsStrategy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(similarity)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		return new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GenericItemBasedRecommender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similarity,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}</a:t>
            </a:r>
          </a:p>
          <a:p>
            <a:endParaRPr lang="en-US" dirty="0">
              <a:solidFill>
                <a:srgbClr val="AEBDD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	public static void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E2B173"/>
                </a:solidFill>
                <a:latin typeface="Menlo Regular"/>
                <a:cs typeface="Menlo Regular"/>
              </a:rPr>
              <a:t>main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(String[]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args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SpringApplication.run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Application.class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args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}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221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60066"/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_39565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23627">
            <a:off x="476236" y="520332"/>
            <a:ext cx="4059729" cy="40597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78274" y="1190682"/>
            <a:ext cx="3943600" cy="18030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000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 Bold Condensed"/>
                <a:cs typeface="Helvetica Neue Bold Condensed"/>
              </a:rPr>
              <a:t>LOOKING INTO THE</a:t>
            </a:r>
          </a:p>
          <a:p>
            <a:pPr algn="ctr">
              <a:lnSpc>
                <a:spcPct val="80000"/>
              </a:lnSpc>
            </a:pPr>
            <a:r>
              <a:rPr lang="en-US" sz="9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FUTURE</a:t>
            </a:r>
            <a:endParaRPr lang="en-US" sz="96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942" y="4665513"/>
            <a:ext cx="1247022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54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/>
            </a:gs>
            <a:gs pos="100000">
              <a:srgbClr val="5E010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pic>
        <p:nvPicPr>
          <p:cNvPr id="3" name="Picture 2" descr="icon_1635.png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72853">
            <a:off x="44833" y="-249755"/>
            <a:ext cx="5417551" cy="5417551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328108" y="1330170"/>
            <a:ext cx="3784338" cy="630942"/>
            <a:chOff x="4445117" y="1385390"/>
            <a:chExt cx="3784338" cy="630942"/>
          </a:xfrm>
        </p:grpSpPr>
        <p:sp>
          <p:nvSpPr>
            <p:cNvPr id="4" name="TextBox 3"/>
            <p:cNvSpPr txBox="1"/>
            <p:nvPr/>
          </p:nvSpPr>
          <p:spPr>
            <a:xfrm>
              <a:off x="4445117" y="1385390"/>
              <a:ext cx="3784338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5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SNAPSHOTS AHEAD!</a:t>
              </a:r>
              <a:endParaRPr lang="en-US" sz="35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4562126" y="1471977"/>
              <a:ext cx="3550320" cy="0"/>
            </a:xfrm>
            <a:prstGeom prst="line">
              <a:avLst/>
            </a:prstGeom>
            <a:ln w="57150" cmpd="sng">
              <a:solidFill>
                <a:srgbClr val="7F010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4562126" y="1961112"/>
              <a:ext cx="3550320" cy="0"/>
            </a:xfrm>
            <a:prstGeom prst="line">
              <a:avLst/>
            </a:prstGeom>
            <a:ln w="57150" cmpd="sng">
              <a:solidFill>
                <a:srgbClr val="7F010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077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_250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4729" y="774479"/>
            <a:ext cx="3594542" cy="3594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22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28" r="9963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90143" y="1449634"/>
            <a:ext cx="5363714" cy="22442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313696" y="215548"/>
            <a:ext cx="2395420" cy="2989269"/>
            <a:chOff x="6056148" y="416874"/>
            <a:chExt cx="2395420" cy="2989269"/>
          </a:xfrm>
        </p:grpSpPr>
        <p:sp>
          <p:nvSpPr>
            <p:cNvPr id="6" name="Explosion 2 5"/>
            <p:cNvSpPr/>
            <p:nvPr/>
          </p:nvSpPr>
          <p:spPr>
            <a:xfrm rot="2860770">
              <a:off x="5759223" y="713799"/>
              <a:ext cx="2989269" cy="2395420"/>
            </a:xfrm>
            <a:prstGeom prst="irregularSeal2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309419">
              <a:off x="6421931" y="1617183"/>
              <a:ext cx="1290485" cy="68525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 rot="2308037">
              <a:off x="6537149" y="1455747"/>
              <a:ext cx="1159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Helvetica Neue Black Condensed"/>
                  <a:cs typeface="Helvetica Neue Black Condensed"/>
                </a:rPr>
                <a:t>NOW WITH</a:t>
              </a:r>
              <a:endParaRPr lang="en-US" dirty="0">
                <a:solidFill>
                  <a:schemeClr val="bg1"/>
                </a:solidFill>
                <a:latin typeface="Helvetica Neue Black Condensed"/>
                <a:cs typeface="Helvetica Neue Black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4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366FF"/>
            </a:gs>
            <a:gs pos="100000">
              <a:schemeClr val="tx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  <p:pic>
        <p:nvPicPr>
          <p:cNvPr id="2" name="Picture 1" descr="icon_15799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6101">
            <a:off x="724278" y="1002158"/>
            <a:ext cx="4664960" cy="46649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85851" y="1668985"/>
            <a:ext cx="28648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MAP REDUCE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388328" y="1773362"/>
            <a:ext cx="2622770" cy="15028"/>
          </a:xfrm>
          <a:prstGeom prst="line">
            <a:avLst/>
          </a:prstGeom>
          <a:ln w="38100" cmpd="sng">
            <a:solidFill>
              <a:srgbClr val="10253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402182" y="2287521"/>
            <a:ext cx="2622770" cy="15028"/>
          </a:xfrm>
          <a:prstGeom prst="line">
            <a:avLst/>
          </a:prstGeom>
          <a:ln w="38100" cmpd="sng">
            <a:solidFill>
              <a:srgbClr val="10253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03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366FF"/>
            </a:gs>
            <a:gs pos="100000">
              <a:schemeClr val="tx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02818" y="1192414"/>
            <a:ext cx="2999519" cy="1127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spc="600" dirty="0" smtClean="0">
                <a:solidFill>
                  <a:schemeClr val="tx2">
                    <a:lumMod val="75000"/>
                  </a:schemeClr>
                </a:solidFill>
                <a:latin typeface="Helvetica Neue Bold Condensed"/>
                <a:cs typeface="Helvetica Neue Bold Condensed"/>
              </a:rPr>
              <a:t>MAP REDUCE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PROBLEMS</a:t>
            </a:r>
          </a:p>
        </p:txBody>
      </p:sp>
      <p:pic>
        <p:nvPicPr>
          <p:cNvPr id="3" name="Picture 2" descr="icon_1635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72853">
            <a:off x="44833" y="-249755"/>
            <a:ext cx="5417551" cy="541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94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366FF"/>
            </a:gs>
            <a:gs pos="100000">
              <a:schemeClr val="tx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65520" y="2949391"/>
            <a:ext cx="3022590" cy="1127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spc="600" dirty="0" smtClean="0">
                <a:solidFill>
                  <a:schemeClr val="tx2">
                    <a:lumMod val="75000"/>
                  </a:schemeClr>
                </a:solidFill>
                <a:latin typeface="Helvetica Neue Bold Condensed"/>
                <a:cs typeface="Helvetica Neue Bold Condensed"/>
              </a:rPr>
              <a:t>API IS VERY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LOW LEVEL</a:t>
            </a:r>
          </a:p>
        </p:txBody>
      </p:sp>
      <p:pic>
        <p:nvPicPr>
          <p:cNvPr id="5" name="Picture 4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047630">
            <a:off x="4445292" y="578871"/>
            <a:ext cx="1247022" cy="1247022"/>
          </a:xfrm>
          <a:prstGeom prst="rect">
            <a:avLst/>
          </a:prstGeom>
        </p:spPr>
      </p:pic>
      <p:pic>
        <p:nvPicPr>
          <p:cNvPr id="6" name="Picture 5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039751">
            <a:off x="2659541" y="992116"/>
            <a:ext cx="1247022" cy="1247022"/>
          </a:xfrm>
          <a:prstGeom prst="rect">
            <a:avLst/>
          </a:prstGeom>
        </p:spPr>
      </p:pic>
      <p:pic>
        <p:nvPicPr>
          <p:cNvPr id="8" name="Picture 7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8103" y="1304093"/>
            <a:ext cx="940660" cy="705495"/>
          </a:xfrm>
          <a:prstGeom prst="rect">
            <a:avLst/>
          </a:prstGeom>
        </p:spPr>
      </p:pic>
      <p:pic>
        <p:nvPicPr>
          <p:cNvPr id="9" name="Picture 8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7051" y="4407090"/>
            <a:ext cx="940660" cy="705495"/>
          </a:xfrm>
          <a:prstGeom prst="rect">
            <a:avLst/>
          </a:prstGeom>
        </p:spPr>
      </p:pic>
      <p:pic>
        <p:nvPicPr>
          <p:cNvPr id="10" name="Picture 9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8201" y="1877352"/>
            <a:ext cx="940660" cy="705495"/>
          </a:xfrm>
          <a:prstGeom prst="rect">
            <a:avLst/>
          </a:prstGeom>
        </p:spPr>
      </p:pic>
      <p:pic>
        <p:nvPicPr>
          <p:cNvPr id="11" name="Picture 10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8270" y="4335023"/>
            <a:ext cx="940660" cy="705495"/>
          </a:xfrm>
          <a:prstGeom prst="rect">
            <a:avLst/>
          </a:prstGeom>
        </p:spPr>
      </p:pic>
      <p:pic>
        <p:nvPicPr>
          <p:cNvPr id="12" name="Picture 11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402" y="588109"/>
            <a:ext cx="940660" cy="705495"/>
          </a:xfrm>
          <a:prstGeom prst="rect">
            <a:avLst/>
          </a:prstGeom>
        </p:spPr>
      </p:pic>
      <p:pic>
        <p:nvPicPr>
          <p:cNvPr id="13" name="Picture 12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3765" y="163440"/>
            <a:ext cx="940660" cy="705495"/>
          </a:xfrm>
          <a:prstGeom prst="rect">
            <a:avLst/>
          </a:prstGeom>
        </p:spPr>
      </p:pic>
      <p:pic>
        <p:nvPicPr>
          <p:cNvPr id="14" name="Picture 13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8600" y="2411862"/>
            <a:ext cx="940660" cy="705495"/>
          </a:xfrm>
          <a:prstGeom prst="rect">
            <a:avLst/>
          </a:prstGeom>
        </p:spPr>
      </p:pic>
      <p:pic>
        <p:nvPicPr>
          <p:cNvPr id="15" name="Picture 14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211" y="1258672"/>
            <a:ext cx="940660" cy="705495"/>
          </a:xfrm>
          <a:prstGeom prst="rect">
            <a:avLst/>
          </a:prstGeom>
        </p:spPr>
      </p:pic>
      <p:pic>
        <p:nvPicPr>
          <p:cNvPr id="16" name="Picture 15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7381" y="314729"/>
            <a:ext cx="940660" cy="705495"/>
          </a:xfrm>
          <a:prstGeom prst="rect">
            <a:avLst/>
          </a:prstGeom>
        </p:spPr>
      </p:pic>
      <p:pic>
        <p:nvPicPr>
          <p:cNvPr id="17" name="Picture 16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9279" y="1005232"/>
            <a:ext cx="940660" cy="705495"/>
          </a:xfrm>
          <a:prstGeom prst="rect">
            <a:avLst/>
          </a:prstGeom>
        </p:spPr>
      </p:pic>
      <p:pic>
        <p:nvPicPr>
          <p:cNvPr id="18" name="Picture 17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613" y="1477081"/>
            <a:ext cx="940660" cy="705495"/>
          </a:xfrm>
          <a:prstGeom prst="rect">
            <a:avLst/>
          </a:prstGeom>
        </p:spPr>
      </p:pic>
      <p:pic>
        <p:nvPicPr>
          <p:cNvPr id="19" name="Picture 18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3660" y="3982275"/>
            <a:ext cx="940660" cy="705495"/>
          </a:xfrm>
          <a:prstGeom prst="rect">
            <a:avLst/>
          </a:prstGeom>
        </p:spPr>
      </p:pic>
      <p:pic>
        <p:nvPicPr>
          <p:cNvPr id="20" name="Picture 19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1211" y="1830172"/>
            <a:ext cx="940660" cy="705495"/>
          </a:xfrm>
          <a:prstGeom prst="rect">
            <a:avLst/>
          </a:prstGeom>
        </p:spPr>
      </p:pic>
      <p:pic>
        <p:nvPicPr>
          <p:cNvPr id="21" name="Picture 20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305" y="2240191"/>
            <a:ext cx="940660" cy="705495"/>
          </a:xfrm>
          <a:prstGeom prst="rect">
            <a:avLst/>
          </a:prstGeom>
        </p:spPr>
      </p:pic>
      <p:pic>
        <p:nvPicPr>
          <p:cNvPr id="22" name="Picture 21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5235" y="3139697"/>
            <a:ext cx="940660" cy="705495"/>
          </a:xfrm>
          <a:prstGeom prst="rect">
            <a:avLst/>
          </a:prstGeom>
        </p:spPr>
      </p:pic>
      <p:pic>
        <p:nvPicPr>
          <p:cNvPr id="23" name="Picture 22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146" y="0"/>
            <a:ext cx="940660" cy="705495"/>
          </a:xfrm>
          <a:prstGeom prst="rect">
            <a:avLst/>
          </a:prstGeom>
        </p:spPr>
      </p:pic>
      <p:pic>
        <p:nvPicPr>
          <p:cNvPr id="24" name="Picture 23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31696">
            <a:off x="2200911" y="63115"/>
            <a:ext cx="1247022" cy="1247022"/>
          </a:xfrm>
          <a:prstGeom prst="rect">
            <a:avLst/>
          </a:prstGeom>
        </p:spPr>
      </p:pic>
      <p:pic>
        <p:nvPicPr>
          <p:cNvPr id="26" name="Picture 25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60762">
            <a:off x="1663920" y="1186492"/>
            <a:ext cx="1247022" cy="1247022"/>
          </a:xfrm>
          <a:prstGeom prst="rect">
            <a:avLst/>
          </a:prstGeom>
        </p:spPr>
      </p:pic>
      <p:pic>
        <p:nvPicPr>
          <p:cNvPr id="27" name="Picture 26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9261" y="1762366"/>
            <a:ext cx="935267" cy="935267"/>
          </a:xfrm>
          <a:prstGeom prst="rect">
            <a:avLst/>
          </a:prstGeom>
        </p:spPr>
      </p:pic>
      <p:pic>
        <p:nvPicPr>
          <p:cNvPr id="28" name="Picture 27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06290">
            <a:off x="2459307" y="1598855"/>
            <a:ext cx="935267" cy="935267"/>
          </a:xfrm>
          <a:prstGeom prst="rect">
            <a:avLst/>
          </a:prstGeom>
        </p:spPr>
      </p:pic>
      <p:pic>
        <p:nvPicPr>
          <p:cNvPr id="29" name="Picture 28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109374">
            <a:off x="5159257" y="1133208"/>
            <a:ext cx="1247022" cy="1247022"/>
          </a:xfrm>
          <a:prstGeom prst="rect">
            <a:avLst/>
          </a:prstGeom>
        </p:spPr>
      </p:pic>
      <p:pic>
        <p:nvPicPr>
          <p:cNvPr id="30" name="Picture 29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685377" y="4177803"/>
            <a:ext cx="1247022" cy="1247022"/>
          </a:xfrm>
          <a:prstGeom prst="rect">
            <a:avLst/>
          </a:prstGeom>
        </p:spPr>
      </p:pic>
      <p:pic>
        <p:nvPicPr>
          <p:cNvPr id="31" name="Picture 30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756961">
            <a:off x="7058781" y="2959951"/>
            <a:ext cx="935267" cy="935267"/>
          </a:xfrm>
          <a:prstGeom prst="rect">
            <a:avLst/>
          </a:prstGeom>
        </p:spPr>
      </p:pic>
      <p:pic>
        <p:nvPicPr>
          <p:cNvPr id="32" name="Picture 31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89816">
            <a:off x="7967997" y="-17658"/>
            <a:ext cx="935267" cy="935267"/>
          </a:xfrm>
          <a:prstGeom prst="rect">
            <a:avLst/>
          </a:prstGeom>
        </p:spPr>
      </p:pic>
      <p:pic>
        <p:nvPicPr>
          <p:cNvPr id="33" name="Picture 32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502166">
            <a:off x="8020962" y="1289763"/>
            <a:ext cx="1247022" cy="1247022"/>
          </a:xfrm>
          <a:prstGeom prst="rect">
            <a:avLst/>
          </a:prstGeom>
        </p:spPr>
      </p:pic>
      <p:pic>
        <p:nvPicPr>
          <p:cNvPr id="34" name="Picture 33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60112">
            <a:off x="5687102" y="234835"/>
            <a:ext cx="935267" cy="935267"/>
          </a:xfrm>
          <a:prstGeom prst="rect">
            <a:avLst/>
          </a:prstGeom>
        </p:spPr>
      </p:pic>
      <p:pic>
        <p:nvPicPr>
          <p:cNvPr id="35" name="Picture 34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828441">
            <a:off x="7752659" y="3590885"/>
            <a:ext cx="1247022" cy="1247022"/>
          </a:xfrm>
          <a:prstGeom prst="rect">
            <a:avLst/>
          </a:prstGeom>
        </p:spPr>
      </p:pic>
      <p:pic>
        <p:nvPicPr>
          <p:cNvPr id="36" name="Picture 35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853" y="596242"/>
            <a:ext cx="935267" cy="93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74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366FF"/>
            </a:gs>
            <a:gs pos="100000">
              <a:schemeClr val="tx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44600" y="1101774"/>
            <a:ext cx="3559180" cy="14721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500" spc="600" dirty="0" smtClean="0">
                <a:solidFill>
                  <a:schemeClr val="tx2">
                    <a:lumMod val="75000"/>
                  </a:schemeClr>
                </a:solidFill>
                <a:latin typeface="Helvetica Neue Bold Condensed"/>
                <a:cs typeface="Helvetica Neue Bold Condensed"/>
              </a:rPr>
              <a:t>HIGH</a:t>
            </a:r>
          </a:p>
          <a:p>
            <a:pPr>
              <a:lnSpc>
                <a:spcPct val="80000"/>
              </a:lnSpc>
            </a:pPr>
            <a:r>
              <a:rPr lang="en-US" sz="74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LATENCY</a:t>
            </a:r>
          </a:p>
        </p:txBody>
      </p:sp>
      <p:pic>
        <p:nvPicPr>
          <p:cNvPr id="2" name="Picture 1" descr="icon_839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2125">
            <a:off x="-62579" y="71776"/>
            <a:ext cx="5764448" cy="576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04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366FF"/>
            </a:gs>
            <a:gs pos="100000">
              <a:schemeClr val="tx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11598" y="737838"/>
            <a:ext cx="3679721" cy="14721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500" spc="600" dirty="0" smtClean="0">
                <a:solidFill>
                  <a:schemeClr val="tx2">
                    <a:lumMod val="75000"/>
                  </a:schemeClr>
                </a:solidFill>
                <a:latin typeface="Helvetica Neue Bold Condensed"/>
                <a:cs typeface="Helvetica Neue Bold Condensed"/>
              </a:rPr>
              <a:t>NOT ALWAYS A</a:t>
            </a:r>
          </a:p>
          <a:p>
            <a:pPr>
              <a:lnSpc>
                <a:spcPct val="80000"/>
              </a:lnSpc>
            </a:pPr>
            <a:r>
              <a:rPr lang="en-US" sz="74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GOOD FIT</a:t>
            </a:r>
          </a:p>
        </p:txBody>
      </p:sp>
      <p:pic>
        <p:nvPicPr>
          <p:cNvPr id="3" name="Picture 2" descr="icon_27142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3818" y="220111"/>
            <a:ext cx="4869185" cy="486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32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0"/>
            <a:ext cx="51435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04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366FF"/>
            </a:gs>
            <a:gs pos="100000">
              <a:schemeClr val="tx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44600" y="1101774"/>
            <a:ext cx="2955558" cy="1409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spc="300" dirty="0">
                <a:solidFill>
                  <a:schemeClr val="tx2">
                    <a:lumMod val="75000"/>
                  </a:schemeClr>
                </a:solidFill>
                <a:latin typeface="Helvetica Neue Bold Condensed"/>
                <a:cs typeface="Helvetica Neue Bold Condensed"/>
              </a:rPr>
              <a:t>POTENTIALLY</a:t>
            </a:r>
          </a:p>
          <a:p>
            <a:pPr>
              <a:lnSpc>
                <a:spcPct val="80000"/>
              </a:lnSpc>
            </a:pPr>
            <a:r>
              <a:rPr lang="en-US" sz="72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FASTER</a:t>
            </a:r>
          </a:p>
        </p:txBody>
      </p:sp>
      <p:pic>
        <p:nvPicPr>
          <p:cNvPr id="2" name="Picture 1" descr="icon_839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2125">
            <a:off x="-62579" y="71776"/>
            <a:ext cx="5764448" cy="576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31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366FF"/>
            </a:gs>
            <a:gs pos="100000">
              <a:schemeClr val="tx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64081" y="2331748"/>
            <a:ext cx="3034661" cy="202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spc="300" dirty="0" smtClean="0">
                <a:solidFill>
                  <a:schemeClr val="tx2">
                    <a:lumMod val="75000"/>
                  </a:schemeClr>
                </a:solidFill>
                <a:latin typeface="Helvetica Neue Bold Condensed"/>
                <a:cs typeface="Helvetica Neue Bold Condensed"/>
              </a:rPr>
              <a:t>HIGHER LEVEL</a:t>
            </a:r>
            <a:endParaRPr lang="en-US" sz="3200" spc="300" dirty="0">
              <a:solidFill>
                <a:schemeClr val="tx2">
                  <a:lumMod val="75000"/>
                </a:schemeClr>
              </a:solidFill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12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APIS</a:t>
            </a:r>
            <a:endParaRPr lang="en-US" sz="12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icon_3248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9188">
            <a:off x="6496392" y="4635275"/>
            <a:ext cx="1344044" cy="1344044"/>
          </a:xfrm>
          <a:prstGeom prst="rect">
            <a:avLst/>
          </a:prstGeom>
        </p:spPr>
      </p:pic>
      <p:pic>
        <p:nvPicPr>
          <p:cNvPr id="4" name="Picture 3" descr="icon_339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767" y="1070170"/>
            <a:ext cx="692689" cy="692689"/>
          </a:xfrm>
          <a:prstGeom prst="rect">
            <a:avLst/>
          </a:prstGeom>
        </p:spPr>
      </p:pic>
      <p:pic>
        <p:nvPicPr>
          <p:cNvPr id="5" name="Picture 4" descr="icon_343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693" y="1611858"/>
            <a:ext cx="1146099" cy="1146099"/>
          </a:xfrm>
          <a:prstGeom prst="rect">
            <a:avLst/>
          </a:prstGeom>
        </p:spPr>
      </p:pic>
      <p:pic>
        <p:nvPicPr>
          <p:cNvPr id="6" name="Picture 5" descr="icon_343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698" y="514624"/>
            <a:ext cx="1422126" cy="1422126"/>
          </a:xfrm>
          <a:prstGeom prst="rect">
            <a:avLst/>
          </a:prstGeom>
        </p:spPr>
      </p:pic>
      <p:pic>
        <p:nvPicPr>
          <p:cNvPr id="9" name="Picture 8" descr="icon_343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635" y="2757957"/>
            <a:ext cx="1422126" cy="1422126"/>
          </a:xfrm>
          <a:prstGeom prst="rect">
            <a:avLst/>
          </a:prstGeom>
        </p:spPr>
      </p:pic>
      <p:pic>
        <p:nvPicPr>
          <p:cNvPr id="10" name="Picture 9" descr="icon_343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35" y="1936750"/>
            <a:ext cx="1422126" cy="1422126"/>
          </a:xfrm>
          <a:prstGeom prst="rect">
            <a:avLst/>
          </a:prstGeom>
        </p:spPr>
      </p:pic>
      <p:pic>
        <p:nvPicPr>
          <p:cNvPr id="11" name="Picture 10" descr="icon_343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567" y="3321324"/>
            <a:ext cx="1422126" cy="1422126"/>
          </a:xfrm>
          <a:prstGeom prst="rect">
            <a:avLst/>
          </a:prstGeom>
        </p:spPr>
      </p:pic>
      <p:pic>
        <p:nvPicPr>
          <p:cNvPr id="12" name="Picture 11" descr="icon_343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548" y="667024"/>
            <a:ext cx="1422126" cy="1422126"/>
          </a:xfrm>
          <a:prstGeom prst="rect">
            <a:avLst/>
          </a:prstGeom>
        </p:spPr>
      </p:pic>
      <p:pic>
        <p:nvPicPr>
          <p:cNvPr id="13" name="Picture 12" descr="icon_3439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98" y="108361"/>
            <a:ext cx="1422126" cy="1422126"/>
          </a:xfrm>
          <a:prstGeom prst="rect">
            <a:avLst/>
          </a:prstGeom>
        </p:spPr>
      </p:pic>
      <p:pic>
        <p:nvPicPr>
          <p:cNvPr id="14" name="Picture 13" descr="icon_343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010" y="-75929"/>
            <a:ext cx="1146099" cy="1146099"/>
          </a:xfrm>
          <a:prstGeom prst="rect">
            <a:avLst/>
          </a:prstGeom>
        </p:spPr>
      </p:pic>
      <p:pic>
        <p:nvPicPr>
          <p:cNvPr id="15" name="Picture 14" descr="icon_343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693" y="-49502"/>
            <a:ext cx="1146099" cy="1146099"/>
          </a:xfrm>
          <a:prstGeom prst="rect">
            <a:avLst/>
          </a:prstGeom>
        </p:spPr>
      </p:pic>
      <p:pic>
        <p:nvPicPr>
          <p:cNvPr id="16" name="Picture 15" descr="icon_343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5" y="4356918"/>
            <a:ext cx="1146099" cy="1146099"/>
          </a:xfrm>
          <a:prstGeom prst="rect">
            <a:avLst/>
          </a:prstGeom>
        </p:spPr>
      </p:pic>
      <p:pic>
        <p:nvPicPr>
          <p:cNvPr id="17" name="Picture 16" descr="icon_339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222" y="-267939"/>
            <a:ext cx="692689" cy="692689"/>
          </a:xfrm>
          <a:prstGeom prst="rect">
            <a:avLst/>
          </a:prstGeom>
        </p:spPr>
      </p:pic>
      <p:pic>
        <p:nvPicPr>
          <p:cNvPr id="18" name="Picture 17" descr="icon_339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731" y="358455"/>
            <a:ext cx="692689" cy="692689"/>
          </a:xfrm>
          <a:prstGeom prst="rect">
            <a:avLst/>
          </a:prstGeom>
        </p:spPr>
      </p:pic>
      <p:pic>
        <p:nvPicPr>
          <p:cNvPr id="19" name="Picture 18" descr="icon_339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467" y="891652"/>
            <a:ext cx="692689" cy="692689"/>
          </a:xfrm>
          <a:prstGeom prst="rect">
            <a:avLst/>
          </a:prstGeom>
        </p:spPr>
      </p:pic>
      <p:pic>
        <p:nvPicPr>
          <p:cNvPr id="20" name="Picture 19" descr="icon_339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612" y="320679"/>
            <a:ext cx="692689" cy="692689"/>
          </a:xfrm>
          <a:prstGeom prst="rect">
            <a:avLst/>
          </a:prstGeom>
        </p:spPr>
      </p:pic>
      <p:pic>
        <p:nvPicPr>
          <p:cNvPr id="21" name="Picture 20" descr="icon_339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267" y="424750"/>
            <a:ext cx="692689" cy="692689"/>
          </a:xfrm>
          <a:prstGeom prst="rect">
            <a:avLst/>
          </a:prstGeom>
        </p:spPr>
      </p:pic>
      <p:pic>
        <p:nvPicPr>
          <p:cNvPr id="22" name="Picture 21" descr="icon_339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508" y="1567262"/>
            <a:ext cx="692689" cy="692689"/>
          </a:xfrm>
          <a:prstGeom prst="rect">
            <a:avLst/>
          </a:prstGeom>
        </p:spPr>
      </p:pic>
      <p:pic>
        <p:nvPicPr>
          <p:cNvPr id="23" name="Picture 22" descr="icon_339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508" y="2757957"/>
            <a:ext cx="692689" cy="69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30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655048" y="2033141"/>
            <a:ext cx="583390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FFFFFF"/>
                </a:solidFill>
                <a:latin typeface="Menlo Regular"/>
                <a:cs typeface="Menlo Regular"/>
              </a:rPr>
              <a:t>scala</a:t>
            </a:r>
            <a:r>
              <a:rPr lang="en-US" sz="3200" dirty="0">
                <a:solidFill>
                  <a:srgbClr val="FFFFFF"/>
                </a:solidFill>
                <a:latin typeface="Menlo Regular"/>
                <a:cs typeface="Menlo Regular"/>
              </a:rPr>
              <a:t>&gt; </a:t>
            </a:r>
            <a:r>
              <a:rPr lang="en-US" sz="3200" dirty="0" err="1">
                <a:solidFill>
                  <a:srgbClr val="FFFFFF"/>
                </a:solidFill>
                <a:latin typeface="Menlo Regular"/>
                <a:cs typeface="Menlo Regular"/>
              </a:rPr>
              <a:t>textFile.count</a:t>
            </a:r>
            <a:r>
              <a:rPr lang="en-US" sz="3200" dirty="0">
                <a:solidFill>
                  <a:srgbClr val="FFFFFF"/>
                </a:solidFill>
                <a:latin typeface="Menlo Regular"/>
                <a:cs typeface="Menlo Regular"/>
              </a:rPr>
              <a:t>() </a:t>
            </a:r>
            <a:endParaRPr lang="en-US" sz="3200" dirty="0" smtClean="0">
              <a:solidFill>
                <a:srgbClr val="FFFFFF"/>
              </a:solidFill>
              <a:latin typeface="Menlo Regular"/>
              <a:cs typeface="Menlo Regular"/>
            </a:endParaRPr>
          </a:p>
          <a:p>
            <a:r>
              <a:rPr lang="en-US" sz="3200" dirty="0" smtClean="0">
                <a:solidFill>
                  <a:srgbClr val="FFFFFF"/>
                </a:solidFill>
                <a:latin typeface="Menlo Regular"/>
                <a:cs typeface="Menlo Regular"/>
              </a:rPr>
              <a:t>res0</a:t>
            </a:r>
            <a:r>
              <a:rPr lang="en-US" sz="3200" b="1" dirty="0">
                <a:solidFill>
                  <a:srgbClr val="FFFFFF"/>
                </a:solidFill>
                <a:latin typeface="Menlo Regular"/>
                <a:cs typeface="Menlo Regular"/>
              </a:rPr>
              <a:t>:</a:t>
            </a:r>
            <a:r>
              <a:rPr lang="en-US" sz="3200" dirty="0">
                <a:solidFill>
                  <a:srgbClr val="FFFFFF"/>
                </a:solidFill>
                <a:latin typeface="Menlo Regular"/>
                <a:cs typeface="Menlo Regular"/>
              </a:rPr>
              <a:t>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Menlo Regular"/>
                <a:cs typeface="Menlo Regular"/>
              </a:rPr>
              <a:t>Long </a:t>
            </a:r>
            <a:r>
              <a:rPr lang="en-US" sz="3200" dirty="0">
                <a:solidFill>
                  <a:srgbClr val="FFFFFF"/>
                </a:solidFill>
                <a:latin typeface="Menlo Regular"/>
                <a:cs typeface="Menlo Regular"/>
              </a:rPr>
              <a:t>= </a:t>
            </a:r>
            <a:r>
              <a:rPr lang="en-US" sz="3200" dirty="0">
                <a:solidFill>
                  <a:schemeClr val="accent3">
                    <a:lumMod val="75000"/>
                  </a:schemeClr>
                </a:solidFill>
                <a:latin typeface="Menlo Regular"/>
                <a:cs typeface="Menlo Regular"/>
              </a:rPr>
              <a:t>126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55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20036732">
            <a:off x="3751799" y="2746675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3" name="TextBox 2"/>
          <p:cNvSpPr txBox="1"/>
          <p:nvPr/>
        </p:nvSpPr>
        <p:spPr>
          <a:xfrm rot="20238241">
            <a:off x="4109231" y="1356240"/>
            <a:ext cx="10182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2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5" name="TextBox 4"/>
          <p:cNvSpPr txBox="1"/>
          <p:nvPr/>
        </p:nvSpPr>
        <p:spPr>
          <a:xfrm rot="1579081">
            <a:off x="5603454" y="1138342"/>
            <a:ext cx="9535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FF0000"/>
                </a:solidFill>
                <a:latin typeface="FFF Tusj Bold"/>
                <a:cs typeface="FFF Tusj Bold"/>
              </a:rPr>
              <a:t>3</a:t>
            </a:r>
            <a:endParaRPr lang="en-US" sz="9600" dirty="0">
              <a:solidFill>
                <a:srgbClr val="FF0000"/>
              </a:solidFill>
              <a:latin typeface="FFF Tusj Bold"/>
              <a:cs typeface="FFF Tusj Bold"/>
            </a:endParaRPr>
          </a:p>
        </p:txBody>
      </p:sp>
      <p:sp>
        <p:nvSpPr>
          <p:cNvPr id="6" name="TextBox 5"/>
          <p:cNvSpPr txBox="1"/>
          <p:nvPr/>
        </p:nvSpPr>
        <p:spPr>
          <a:xfrm rot="712260">
            <a:off x="5157114" y="2500698"/>
            <a:ext cx="9969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4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7" name="TextBox 6"/>
          <p:cNvSpPr txBox="1"/>
          <p:nvPr/>
        </p:nvSpPr>
        <p:spPr>
          <a:xfrm rot="417962">
            <a:off x="4455627" y="382762"/>
            <a:ext cx="9222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5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8" name="TextBox 7"/>
          <p:cNvSpPr txBox="1"/>
          <p:nvPr/>
        </p:nvSpPr>
        <p:spPr>
          <a:xfrm rot="18022841">
            <a:off x="1010365" y="1079784"/>
            <a:ext cx="9823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6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9" name="TextBox 8"/>
          <p:cNvSpPr txBox="1"/>
          <p:nvPr/>
        </p:nvSpPr>
        <p:spPr>
          <a:xfrm rot="354833">
            <a:off x="1360843" y="-416424"/>
            <a:ext cx="9541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7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0" name="TextBox 9"/>
          <p:cNvSpPr txBox="1"/>
          <p:nvPr/>
        </p:nvSpPr>
        <p:spPr>
          <a:xfrm rot="651060">
            <a:off x="2535222" y="1668517"/>
            <a:ext cx="10172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8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1" name="TextBox 10"/>
          <p:cNvSpPr txBox="1"/>
          <p:nvPr/>
        </p:nvSpPr>
        <p:spPr>
          <a:xfrm rot="723249">
            <a:off x="3753813" y="4102918"/>
            <a:ext cx="9823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9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2" name="TextBox 11"/>
          <p:cNvSpPr txBox="1"/>
          <p:nvPr/>
        </p:nvSpPr>
        <p:spPr>
          <a:xfrm rot="857890">
            <a:off x="7534220" y="2938302"/>
            <a:ext cx="16508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10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3" name="TextBox 12"/>
          <p:cNvSpPr txBox="1"/>
          <p:nvPr/>
        </p:nvSpPr>
        <p:spPr>
          <a:xfrm rot="20737366">
            <a:off x="3794744" y="-784830"/>
            <a:ext cx="14029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11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4" name="TextBox 13"/>
          <p:cNvSpPr txBox="1"/>
          <p:nvPr/>
        </p:nvSpPr>
        <p:spPr>
          <a:xfrm rot="2710570">
            <a:off x="-601984" y="-251807"/>
            <a:ext cx="16081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12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25390" y="2545886"/>
            <a:ext cx="15564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13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6" name="TextBox 15"/>
          <p:cNvSpPr txBox="1"/>
          <p:nvPr/>
        </p:nvSpPr>
        <p:spPr>
          <a:xfrm rot="1837739">
            <a:off x="8095628" y="-641967"/>
            <a:ext cx="15870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14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7" name="TextBox 16"/>
          <p:cNvSpPr txBox="1"/>
          <p:nvPr/>
        </p:nvSpPr>
        <p:spPr>
          <a:xfrm rot="20891974">
            <a:off x="-418816" y="3757768"/>
            <a:ext cx="15251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15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8" name="TextBox 17"/>
          <p:cNvSpPr txBox="1"/>
          <p:nvPr/>
        </p:nvSpPr>
        <p:spPr>
          <a:xfrm rot="21081740">
            <a:off x="2250624" y="394438"/>
            <a:ext cx="15852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16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9" name="TextBox 18"/>
          <p:cNvSpPr txBox="1"/>
          <p:nvPr/>
        </p:nvSpPr>
        <p:spPr>
          <a:xfrm rot="20993006">
            <a:off x="7415599" y="785472"/>
            <a:ext cx="15440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17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20" name="TextBox 19"/>
          <p:cNvSpPr txBox="1"/>
          <p:nvPr/>
        </p:nvSpPr>
        <p:spPr>
          <a:xfrm rot="19230263">
            <a:off x="6339219" y="1956351"/>
            <a:ext cx="16201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18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21" name="TextBox 20"/>
          <p:cNvSpPr txBox="1"/>
          <p:nvPr/>
        </p:nvSpPr>
        <p:spPr>
          <a:xfrm rot="335314">
            <a:off x="1581488" y="3121618"/>
            <a:ext cx="15852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19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22" name="TextBox 21"/>
          <p:cNvSpPr txBox="1"/>
          <p:nvPr/>
        </p:nvSpPr>
        <p:spPr>
          <a:xfrm rot="703627">
            <a:off x="5765322" y="-74429"/>
            <a:ext cx="18319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20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24" name="TextBox 23"/>
          <p:cNvSpPr txBox="1"/>
          <p:nvPr/>
        </p:nvSpPr>
        <p:spPr>
          <a:xfrm rot="19972420">
            <a:off x="5731941" y="3617965"/>
            <a:ext cx="17375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latin typeface="FFF Tusj Bold"/>
                <a:cs typeface="FFF Tusj Bold"/>
              </a:rPr>
              <a:t>23</a:t>
            </a:r>
            <a:endParaRPr lang="en-US" sz="9600" dirty="0">
              <a:latin typeface="FFF Tusj Bold"/>
              <a:cs typeface="FFF Tusj Bold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22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64460">
            <a:off x="651908" y="-469896"/>
            <a:ext cx="8959377" cy="52868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84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4488" y="2888296"/>
            <a:ext cx="1545510" cy="1545510"/>
          </a:xfrm>
          <a:prstGeom prst="rect">
            <a:avLst/>
          </a:prstGeom>
          <a:noFill/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6621" y="700348"/>
            <a:ext cx="2690279" cy="16325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2421" y="2736993"/>
            <a:ext cx="2234959" cy="17061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628" r="9963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9595" y="1149197"/>
            <a:ext cx="1699768" cy="7112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3019292" y="2215997"/>
            <a:ext cx="1" cy="672299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612729" y="3224774"/>
            <a:ext cx="1772958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703158" y="3967442"/>
            <a:ext cx="1682529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449479" y="1860397"/>
            <a:ext cx="0" cy="876596"/>
          </a:xfrm>
          <a:prstGeom prst="line">
            <a:avLst/>
          </a:prstGeom>
          <a:ln>
            <a:solidFill>
              <a:schemeClr val="bg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416901" y="1688073"/>
            <a:ext cx="1182694" cy="0"/>
          </a:xfrm>
          <a:prstGeom prst="line">
            <a:avLst/>
          </a:prstGeom>
          <a:ln>
            <a:solidFill>
              <a:schemeClr val="bg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12729" y="2736993"/>
            <a:ext cx="248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Helvetica Neue Bold Condensed"/>
                <a:cs typeface="Helvetica Neue Bold Condensed"/>
              </a:rPr>
              <a:t>USER_ID, TAG_ID, VOTES</a:t>
            </a:r>
            <a:endParaRPr lang="en-US" dirty="0">
              <a:solidFill>
                <a:srgbClr val="FFFF00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41592" y="4030981"/>
            <a:ext cx="2133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Helvetica Neue Bold Condensed"/>
                <a:cs typeface="Helvetica Neue Bold Condensed"/>
              </a:rPr>
              <a:t>TAGID,TAGID:RANK…</a:t>
            </a:r>
            <a:endParaRPr lang="en-US" dirty="0">
              <a:solidFill>
                <a:srgbClr val="FFFF00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2518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366FF"/>
            </a:gs>
            <a:gs pos="100000">
              <a:schemeClr val="tx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917129" y="1602254"/>
            <a:ext cx="5191743" cy="1938992"/>
            <a:chOff x="1520192" y="1445315"/>
            <a:chExt cx="5191743" cy="1938992"/>
          </a:xfrm>
        </p:grpSpPr>
        <p:sp>
          <p:nvSpPr>
            <p:cNvPr id="7" name="TextBox 6"/>
            <p:cNvSpPr txBox="1"/>
            <p:nvPr/>
          </p:nvSpPr>
          <p:spPr>
            <a:xfrm>
              <a:off x="2443515" y="1929332"/>
              <a:ext cx="4268420" cy="11274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200" spc="600" dirty="0" smtClean="0">
                  <a:solidFill>
                    <a:schemeClr val="tx2">
                      <a:lumMod val="75000"/>
                    </a:schemeClr>
                  </a:solidFill>
                  <a:latin typeface="Helvetica Neue Bold Condensed"/>
                  <a:cs typeface="Helvetica Neue Bold Condensed"/>
                </a:rPr>
                <a:t>USE A</a:t>
              </a:r>
            </a:p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SEARCH ENGINE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520192" y="1445315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solidFill>
                    <a:srgbClr val="10253F"/>
                  </a:solidFill>
                  <a:latin typeface="Helvetica Neue Bold Condensed"/>
                  <a:cs typeface="Helvetica Neue Bold Condensed"/>
                </a:rPr>
                <a:t>1</a:t>
              </a:r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2530445" y="2972816"/>
              <a:ext cx="4152745" cy="0"/>
            </a:xfrm>
            <a:prstGeom prst="line">
              <a:avLst/>
            </a:prstGeom>
            <a:ln w="76200" cmpd="sng">
              <a:solidFill>
                <a:srgbClr val="10253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3264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366FF"/>
            </a:gs>
            <a:gs pos="100000">
              <a:schemeClr val="tx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917129" y="1602254"/>
            <a:ext cx="5309742" cy="1938992"/>
            <a:chOff x="1520192" y="1445315"/>
            <a:chExt cx="5309742" cy="1938992"/>
          </a:xfrm>
        </p:grpSpPr>
        <p:sp>
          <p:nvSpPr>
            <p:cNvPr id="7" name="TextBox 6"/>
            <p:cNvSpPr txBox="1"/>
            <p:nvPr/>
          </p:nvSpPr>
          <p:spPr>
            <a:xfrm>
              <a:off x="2443515" y="1929332"/>
              <a:ext cx="4386419" cy="11274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200" spc="600" dirty="0" smtClean="0">
                  <a:solidFill>
                    <a:schemeClr val="tx2">
                      <a:lumMod val="75000"/>
                    </a:schemeClr>
                  </a:solidFill>
                  <a:latin typeface="Helvetica Neue Bold Condensed"/>
                  <a:cs typeface="Helvetica Neue Bold Condensed"/>
                </a:rPr>
                <a:t>DATA</a:t>
              </a:r>
            </a:p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NORMALIZATION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520192" y="1445315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10253F"/>
                  </a:solidFill>
                  <a:latin typeface="Helvetica Neue Bold Condensed"/>
                  <a:cs typeface="Helvetica Neue Bold Condensed"/>
                </a:rPr>
                <a:t>2</a:t>
              </a:r>
              <a:endParaRPr lang="en-US" sz="12000" dirty="0">
                <a:solidFill>
                  <a:srgbClr val="10253F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2530445" y="2972816"/>
              <a:ext cx="4152745" cy="0"/>
            </a:xfrm>
            <a:prstGeom prst="line">
              <a:avLst/>
            </a:prstGeom>
            <a:ln w="76200" cmpd="sng">
              <a:solidFill>
                <a:srgbClr val="10253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81880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1049853">
            <a:off x="427021" y="-497503"/>
            <a:ext cx="10310013" cy="6186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/**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 @author Michael Minella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*/</a:t>
            </a: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@Configuration</a:t>
            </a: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</a:t>
            </a:r>
            <a:r>
              <a:rPr lang="en-US" dirty="0" err="1">
                <a:solidFill>
                  <a:srgbClr val="BBB950"/>
                </a:solidFill>
                <a:latin typeface="Menlo Regular"/>
                <a:cs typeface="Menlo Regular"/>
              </a:rPr>
              <a:t>ComponentScan</a:t>
            </a:r>
            <a:endParaRPr lang="en-US" dirty="0">
              <a:solidFill>
                <a:srgbClr val="BBB95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</a:t>
            </a:r>
            <a:r>
              <a:rPr lang="en-US" dirty="0" err="1">
                <a:solidFill>
                  <a:srgbClr val="BBB950"/>
                </a:solidFill>
                <a:latin typeface="Menlo Regular"/>
                <a:cs typeface="Menlo Regular"/>
              </a:rPr>
              <a:t>EnableAutoConfiguration</a:t>
            </a:r>
            <a:endParaRPr lang="en-US" dirty="0">
              <a:solidFill>
                <a:srgbClr val="BBB95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public class 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Application {</a:t>
            </a:r>
          </a:p>
          <a:p>
            <a:endParaRPr lang="en-US" dirty="0"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	@Bean</a:t>
            </a:r>
          </a:p>
          <a:p>
            <a:r>
              <a:rPr lang="en-US" dirty="0">
                <a:latin typeface="Menlo Regular"/>
                <a:cs typeface="Menlo Regular"/>
              </a:rPr>
              <a:t>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ItemBasedRecommender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E2B173"/>
                </a:solidFill>
                <a:latin typeface="Menlo Regular"/>
                <a:cs typeface="Menlo Regular"/>
              </a:rPr>
              <a:t>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=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MySQLBooleanPrefJDBCDataModel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ItemSimilarity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similarity =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MySQLJDBCItemSimilarity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AllSimilarItemsCandidateItemsStrategy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=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		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AllSimilarItemsCandidateItemsStrategy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(similarity)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		return new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GenericItemBasedRecommender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similarity,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}</a:t>
            </a:r>
          </a:p>
          <a:p>
            <a:endParaRPr lang="en-US" dirty="0">
              <a:solidFill>
                <a:srgbClr val="AEBDD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	public static void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E2B173"/>
                </a:solidFill>
                <a:latin typeface="Menlo Regular"/>
                <a:cs typeface="Menlo Regular"/>
              </a:rPr>
              <a:t>main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(String[]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args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SpringApplication.run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Application.class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args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}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195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83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dunn\Documents\Pivotal Open Source\Spring\presentation\assets\Logo_SpringByPivotal_Stacked_Lar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800" y="1014011"/>
            <a:ext cx="2438400" cy="79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 More.  Stay Connected.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4" y="2100288"/>
            <a:ext cx="8537575" cy="304321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rgbClr val="427830"/>
                </a:solidFill>
              </a:rPr>
              <a:t>Spring Batch</a:t>
            </a:r>
          </a:p>
          <a:p>
            <a:pPr marL="0" indent="0">
              <a:buNone/>
            </a:pPr>
            <a:r>
              <a:rPr lang="en-US" sz="1800" b="1" dirty="0" smtClean="0"/>
              <a:t>Project:</a:t>
            </a:r>
            <a:r>
              <a:rPr lang="en-US" sz="1800" dirty="0" smtClean="0"/>
              <a:t> spring.io/spring-batch</a:t>
            </a:r>
          </a:p>
          <a:p>
            <a:pPr marL="0" indent="0">
              <a:buNone/>
            </a:pPr>
            <a:r>
              <a:rPr lang="en-US" sz="1800" b="1" dirty="0" err="1" smtClean="0"/>
              <a:t>Github</a:t>
            </a:r>
            <a:r>
              <a:rPr lang="en-US" sz="1800" b="1" dirty="0" smtClean="0"/>
              <a:t>: </a:t>
            </a:r>
            <a:r>
              <a:rPr lang="en-US" sz="1800" dirty="0" err="1" smtClean="0"/>
              <a:t>github.com</a:t>
            </a:r>
            <a:r>
              <a:rPr lang="en-US" sz="1800" dirty="0" smtClean="0"/>
              <a:t>/spring-projects/spring-batch</a:t>
            </a:r>
          </a:p>
          <a:p>
            <a:pPr marL="0" indent="0">
              <a:buNone/>
            </a:pPr>
            <a:r>
              <a:rPr lang="en-US" sz="1800" b="1" dirty="0" err="1" smtClean="0"/>
              <a:t>Jira</a:t>
            </a:r>
            <a:r>
              <a:rPr lang="en-US" sz="1800" b="1" dirty="0"/>
              <a:t>:</a:t>
            </a:r>
            <a:r>
              <a:rPr lang="en-US" sz="1800" dirty="0"/>
              <a:t> </a:t>
            </a:r>
            <a:r>
              <a:rPr lang="en-US" sz="1800" dirty="0" err="1" smtClean="0"/>
              <a:t>jira.spring.io</a:t>
            </a:r>
            <a:r>
              <a:rPr lang="en-US" sz="1800" dirty="0"/>
              <a:t>/browse/</a:t>
            </a:r>
            <a:r>
              <a:rPr lang="en-US" sz="1800" dirty="0" smtClean="0"/>
              <a:t>BATCH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2400" b="1" dirty="0" smtClean="0">
                <a:solidFill>
                  <a:srgbClr val="427830"/>
                </a:solidFill>
              </a:rPr>
              <a:t>Spring Boot</a:t>
            </a:r>
          </a:p>
          <a:p>
            <a:pPr marL="0" indent="0">
              <a:buNone/>
            </a:pPr>
            <a:r>
              <a:rPr lang="en-US" sz="1800" b="1" dirty="0" smtClean="0"/>
              <a:t>Project: </a:t>
            </a:r>
            <a:r>
              <a:rPr lang="en-US" sz="1800" dirty="0" err="1" smtClean="0"/>
              <a:t>spring.io</a:t>
            </a:r>
            <a:r>
              <a:rPr lang="en-US" sz="1800" dirty="0" smtClean="0"/>
              <a:t>/spring-boot</a:t>
            </a:r>
          </a:p>
          <a:p>
            <a:pPr marL="0" indent="0">
              <a:buNone/>
            </a:pPr>
            <a:r>
              <a:rPr lang="en-US" sz="1800" b="1" dirty="0" err="1" smtClean="0"/>
              <a:t>Github</a:t>
            </a:r>
            <a:r>
              <a:rPr lang="en-US" sz="1800" b="1" dirty="0" smtClean="0"/>
              <a:t>:</a:t>
            </a:r>
            <a:r>
              <a:rPr lang="en-US" sz="1800" dirty="0" smtClean="0"/>
              <a:t> </a:t>
            </a:r>
            <a:r>
              <a:rPr lang="en-US" sz="1800" dirty="0" err="1" smtClean="0"/>
              <a:t>github.com</a:t>
            </a:r>
            <a:r>
              <a:rPr lang="en-US" sz="1800" dirty="0" smtClean="0"/>
              <a:t>/spring-projects/spring-boot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2600" b="1" dirty="0" smtClean="0">
                <a:solidFill>
                  <a:srgbClr val="427830"/>
                </a:solidFill>
              </a:rPr>
              <a:t>Spring XD</a:t>
            </a:r>
          </a:p>
          <a:p>
            <a:pPr marL="0" indent="0">
              <a:buNone/>
            </a:pPr>
            <a:r>
              <a:rPr lang="en-US" sz="1800" b="1" dirty="0" smtClean="0">
                <a:solidFill>
                  <a:srgbClr val="000000"/>
                </a:solidFill>
              </a:rPr>
              <a:t>Project: </a:t>
            </a:r>
            <a:r>
              <a:rPr lang="en-US" sz="1800" dirty="0" err="1" smtClean="0">
                <a:solidFill>
                  <a:srgbClr val="000000"/>
                </a:solidFill>
              </a:rPr>
              <a:t>spring.io</a:t>
            </a:r>
            <a:r>
              <a:rPr lang="en-US" sz="1800" dirty="0" smtClean="0">
                <a:solidFill>
                  <a:srgbClr val="000000"/>
                </a:solidFill>
              </a:rPr>
              <a:t>/spring-</a:t>
            </a:r>
            <a:r>
              <a:rPr lang="en-US" sz="1800" dirty="0" err="1" smtClean="0">
                <a:solidFill>
                  <a:srgbClr val="000000"/>
                </a:solidFill>
              </a:rPr>
              <a:t>xd</a:t>
            </a:r>
            <a:endParaRPr lang="en-US" sz="1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800" b="1" dirty="0" err="1" smtClean="0">
                <a:solidFill>
                  <a:srgbClr val="000000"/>
                </a:solidFill>
              </a:rPr>
              <a:t>Github</a:t>
            </a:r>
            <a:r>
              <a:rPr lang="en-US" sz="1800" dirty="0">
                <a:solidFill>
                  <a:srgbClr val="000000"/>
                </a:solidFill>
              </a:rPr>
              <a:t>: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github.com</a:t>
            </a:r>
            <a:r>
              <a:rPr lang="en-US" sz="1800" dirty="0" smtClean="0">
                <a:solidFill>
                  <a:srgbClr val="000000"/>
                </a:solidFill>
              </a:rPr>
              <a:t>/spring-projects/spring-</a:t>
            </a:r>
            <a:r>
              <a:rPr lang="en-US" sz="1800" dirty="0" err="1" smtClean="0">
                <a:solidFill>
                  <a:srgbClr val="000000"/>
                </a:solidFill>
              </a:rPr>
              <a:t>xd</a:t>
            </a:r>
            <a:endParaRPr lang="en-US" sz="1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800" b="1" dirty="0" err="1" smtClean="0">
                <a:solidFill>
                  <a:srgbClr val="000000"/>
                </a:solidFill>
              </a:rPr>
              <a:t>Jira</a:t>
            </a:r>
            <a:r>
              <a:rPr lang="en-US" sz="1800" b="1" dirty="0" smtClean="0">
                <a:solidFill>
                  <a:srgbClr val="000000"/>
                </a:solidFill>
              </a:rPr>
              <a:t>: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jira.spring.io</a:t>
            </a:r>
            <a:r>
              <a:rPr lang="en-US" sz="1800" dirty="0" smtClean="0">
                <a:solidFill>
                  <a:srgbClr val="000000"/>
                </a:solidFill>
              </a:rPr>
              <a:t>/browse/XD</a:t>
            </a:r>
          </a:p>
          <a:p>
            <a:pPr marL="0" indent="0">
              <a:buNone/>
            </a:pPr>
            <a:endParaRPr lang="en-US" sz="1900" dirty="0" smtClean="0">
              <a:solidFill>
                <a:srgbClr val="42783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88509" y="2100287"/>
            <a:ext cx="3953866" cy="1703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Twitter: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twitter.com/</a:t>
            </a:r>
            <a:r>
              <a:rPr lang="en-US" sz="1800" b="1" kern="0" dirty="0" err="1">
                <a:solidFill>
                  <a:srgbClr val="333333"/>
                </a:solidFill>
                <a:latin typeface="Arial" pitchFamily="34" charset="0"/>
                <a:ea typeface="+mn-ea"/>
              </a:rPr>
              <a:t>springcentral</a:t>
            </a:r>
            <a:endParaRPr lang="en-US" sz="1800" b="1" kern="0" dirty="0">
              <a:solidFill>
                <a:srgbClr val="FF0000"/>
              </a:solidFill>
              <a:latin typeface="Arial" pitchFamily="34" charset="0"/>
              <a:ea typeface="+mn-ea"/>
            </a:endParaRPr>
          </a:p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YouTube: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spring.io/video</a:t>
            </a:r>
          </a:p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LinkedIn: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spring.io/</a:t>
            </a:r>
            <a:r>
              <a:rPr lang="en-US" sz="1800" b="1" kern="0" dirty="0" err="1">
                <a:solidFill>
                  <a:srgbClr val="333333"/>
                </a:solidFill>
                <a:latin typeface="Arial" pitchFamily="34" charset="0"/>
                <a:ea typeface="+mn-ea"/>
              </a:rPr>
              <a:t>linkedin</a:t>
            </a:r>
            <a:endParaRPr lang="en-US" sz="1800" b="1" kern="0" dirty="0">
              <a:solidFill>
                <a:srgbClr val="333333"/>
              </a:solidFill>
              <a:latin typeface="Arial" pitchFamily="34" charset="0"/>
              <a:ea typeface="+mn-ea"/>
            </a:endParaRPr>
          </a:p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Google Plus: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spring.io/</a:t>
            </a:r>
            <a:r>
              <a:rPr lang="en-US" sz="1800" b="1" kern="0" dirty="0" err="1">
                <a:solidFill>
                  <a:srgbClr val="333333"/>
                </a:solidFill>
                <a:latin typeface="Arial" pitchFamily="34" charset="0"/>
                <a:ea typeface="+mn-ea"/>
              </a:rPr>
              <a:t>gplus</a:t>
            </a:r>
            <a:endParaRPr lang="en-US" sz="1800" b="1" kern="0" dirty="0">
              <a:solidFill>
                <a:srgbClr val="333333"/>
              </a:solidFill>
              <a:latin typeface="Arial" pitchFamily="34" charset="0"/>
              <a:ea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93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C4642"/>
            </a:gs>
            <a:gs pos="100000">
              <a:srgbClr val="27242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793536" y="87223"/>
            <a:ext cx="1465762" cy="808278"/>
            <a:chOff x="4828017" y="530666"/>
            <a:chExt cx="1465762" cy="808278"/>
          </a:xfrm>
        </p:grpSpPr>
        <p:pic>
          <p:nvPicPr>
            <p:cNvPr id="8" name="Picture 7" descr="icon_15885.png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26615" y="530666"/>
              <a:ext cx="420624" cy="420624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4828017" y="938834"/>
              <a:ext cx="14657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Servers by Jaime Carrion 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386426" y="87223"/>
            <a:ext cx="1479892" cy="808278"/>
            <a:chOff x="3144971" y="530666"/>
            <a:chExt cx="1479892" cy="808278"/>
          </a:xfrm>
        </p:grpSpPr>
        <p:pic>
          <p:nvPicPr>
            <p:cNvPr id="17" name="Picture 16" descr="icon_25092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51200" y="530666"/>
              <a:ext cx="420624" cy="420624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3144971" y="938834"/>
              <a:ext cx="14798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Question by Jessica Lock 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617956" y="87223"/>
            <a:ext cx="1841252" cy="808278"/>
            <a:chOff x="1100565" y="530666"/>
            <a:chExt cx="1841252" cy="808278"/>
          </a:xfrm>
        </p:grpSpPr>
        <p:sp>
          <p:nvSpPr>
            <p:cNvPr id="32" name="TextBox 31"/>
            <p:cNvSpPr txBox="1"/>
            <p:nvPr/>
          </p:nvSpPr>
          <p:spPr>
            <a:xfrm>
              <a:off x="1100565" y="938834"/>
              <a:ext cx="1841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Check Box by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Hrag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Chanchanian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4" name="Picture 3" descr="icon_876.png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9097" y="530666"/>
              <a:ext cx="420624" cy="420624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6186516" y="87223"/>
            <a:ext cx="1467068" cy="808278"/>
            <a:chOff x="6496932" y="530666"/>
            <a:chExt cx="1467068" cy="808278"/>
          </a:xfrm>
        </p:grpSpPr>
        <p:sp>
          <p:nvSpPr>
            <p:cNvPr id="34" name="TextBox 33"/>
            <p:cNvSpPr txBox="1"/>
            <p:nvPr/>
          </p:nvSpPr>
          <p:spPr>
            <a:xfrm>
              <a:off x="6496932" y="938834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Crane by Kenneth Von Alt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5" name="Picture 4" descr="icon_2225.png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7857" y="530666"/>
              <a:ext cx="420624" cy="420624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1709001" y="978653"/>
            <a:ext cx="1344709" cy="797857"/>
            <a:chOff x="1348837" y="1591857"/>
            <a:chExt cx="1344709" cy="797857"/>
          </a:xfrm>
        </p:grpSpPr>
        <p:sp>
          <p:nvSpPr>
            <p:cNvPr id="30" name="TextBox 29"/>
            <p:cNvSpPr txBox="1"/>
            <p:nvPr/>
          </p:nvSpPr>
          <p:spPr>
            <a:xfrm>
              <a:off x="1348837" y="1989604"/>
              <a:ext cx="13447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Nut by Naomi Atkinson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6" name="Picture 5" descr="icon_5606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9097" y="1591857"/>
              <a:ext cx="420624" cy="420624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3144755" y="978653"/>
            <a:ext cx="1406654" cy="797857"/>
            <a:chOff x="3017644" y="1591857"/>
            <a:chExt cx="1406654" cy="797857"/>
          </a:xfrm>
        </p:grpSpPr>
        <p:sp>
          <p:nvSpPr>
            <p:cNvPr id="26" name="TextBox 25"/>
            <p:cNvSpPr txBox="1"/>
            <p:nvPr/>
          </p:nvSpPr>
          <p:spPr>
            <a:xfrm>
              <a:off x="3017644" y="1989604"/>
              <a:ext cx="14066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Funnel by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Volodin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Anton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10" name="Picture 9" descr="icon_17193.png"/>
            <p:cNvPicPr>
              <a:picLocks noChangeAspect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18684" y="1591857"/>
              <a:ext cx="420624" cy="420624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4642454" y="978653"/>
            <a:ext cx="1508724" cy="797857"/>
            <a:chOff x="4748396" y="1591857"/>
            <a:chExt cx="1508724" cy="797857"/>
          </a:xfrm>
        </p:grpSpPr>
        <p:sp>
          <p:nvSpPr>
            <p:cNvPr id="35" name="TextBox 34"/>
            <p:cNvSpPr txBox="1"/>
            <p:nvPr/>
          </p:nvSpPr>
          <p:spPr>
            <a:xfrm>
              <a:off x="4748396" y="1989604"/>
              <a:ext cx="15087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Circuit by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Piotrek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Chuchla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11" name="Picture 10" descr="icon_21524.png"/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8271" y="1591857"/>
              <a:ext cx="420624" cy="420624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6242223" y="979439"/>
            <a:ext cx="1368945" cy="796285"/>
            <a:chOff x="6581217" y="1591857"/>
            <a:chExt cx="1368945" cy="796285"/>
          </a:xfrm>
        </p:grpSpPr>
        <p:sp>
          <p:nvSpPr>
            <p:cNvPr id="31" name="TextBox 30"/>
            <p:cNvSpPr txBox="1"/>
            <p:nvPr/>
          </p:nvSpPr>
          <p:spPr>
            <a:xfrm>
              <a:off x="6581217" y="1988032"/>
              <a:ext cx="13689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Puzzle by Matthew Hall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13" name="Picture 12" descr="icon_32842.png"/>
            <p:cNvPicPr>
              <a:picLocks noChangeAspect="1"/>
            </p:cNvPicPr>
            <p:nvPr/>
          </p:nvPicPr>
          <p:blipFill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7857" y="1591857"/>
              <a:ext cx="420624" cy="420624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5918368" y="1882275"/>
            <a:ext cx="1569660" cy="810268"/>
            <a:chOff x="6473775" y="2642627"/>
            <a:chExt cx="1569660" cy="810268"/>
          </a:xfrm>
        </p:grpSpPr>
        <p:pic>
          <p:nvPicPr>
            <p:cNvPr id="7" name="Picture 6" descr="icon_15531.png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7857" y="2642627"/>
              <a:ext cx="420624" cy="420624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6473775" y="3052785"/>
              <a:ext cx="15696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Database by Anton </a:t>
              </a:r>
              <a:r>
                <a:rPr lang="en-US" sz="1000" dirty="0" err="1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Outkine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Noun Project</a:t>
              </a:r>
              <a:endParaRPr lang="en-US" sz="1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784003" y="1882275"/>
            <a:ext cx="1397027" cy="810268"/>
            <a:chOff x="1322678" y="2642627"/>
            <a:chExt cx="1397027" cy="810268"/>
          </a:xfrm>
        </p:grpSpPr>
        <p:sp>
          <p:nvSpPr>
            <p:cNvPr id="36" name="TextBox 35"/>
            <p:cNvSpPr txBox="1"/>
            <p:nvPr/>
          </p:nvSpPr>
          <p:spPr>
            <a:xfrm>
              <a:off x="1322678" y="3052785"/>
              <a:ext cx="13970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Network by Mister Pixel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18" name="Picture 17" descr="icon_33514.png"/>
            <p:cNvPicPr>
              <a:picLocks noChangeAspect="1"/>
            </p:cNvPicPr>
            <p:nvPr/>
          </p:nvPicPr>
          <p:blipFill>
            <a:blip r:embed="rId19" cstate="print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9097" y="2642627"/>
              <a:ext cx="420624" cy="420624"/>
            </a:xfrm>
            <a:prstGeom prst="rect">
              <a:avLst/>
            </a:prstGeom>
          </p:spPr>
        </p:pic>
      </p:grpSp>
      <p:grpSp>
        <p:nvGrpSpPr>
          <p:cNvPr id="88" name="Group 87"/>
          <p:cNvGrpSpPr/>
          <p:nvPr/>
        </p:nvGrpSpPr>
        <p:grpSpPr>
          <a:xfrm>
            <a:off x="3174047" y="1882275"/>
            <a:ext cx="1318423" cy="810268"/>
            <a:chOff x="3128410" y="2642627"/>
            <a:chExt cx="1318423" cy="810268"/>
          </a:xfrm>
        </p:grpSpPr>
        <p:sp>
          <p:nvSpPr>
            <p:cNvPr id="27" name="TextBox 26"/>
            <p:cNvSpPr txBox="1"/>
            <p:nvPr/>
          </p:nvSpPr>
          <p:spPr>
            <a:xfrm>
              <a:off x="3128410" y="3052785"/>
              <a:ext cx="13184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Puzzle by Eric M. Ellis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19" name="Picture 18" descr="icon_36661.png"/>
            <p:cNvPicPr>
              <a:picLocks noChangeAspect="1"/>
            </p:cNvPicPr>
            <p:nvPr/>
          </p:nvPicPr>
          <p:blipFill>
            <a:blip r:embed="rId21" cstate="print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18684" y="2642627"/>
              <a:ext cx="420624" cy="420624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4485487" y="1882275"/>
            <a:ext cx="1439864" cy="810268"/>
            <a:chOff x="4836030" y="2642627"/>
            <a:chExt cx="1439864" cy="810268"/>
          </a:xfrm>
        </p:grpSpPr>
        <p:sp>
          <p:nvSpPr>
            <p:cNvPr id="37" name="TextBox 36"/>
            <p:cNvSpPr txBox="1"/>
            <p:nvPr/>
          </p:nvSpPr>
          <p:spPr>
            <a:xfrm>
              <a:off x="4836030" y="3052785"/>
              <a:ext cx="14398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People by Wilson Joseph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21" name="Picture 20" descr="icon_50800.png"/>
            <p:cNvPicPr>
              <a:picLocks noChangeAspect="1"/>
            </p:cNvPicPr>
            <p:nvPr/>
          </p:nvPicPr>
          <p:blipFill>
            <a:blip r:embed="rId23" cstate="print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8271" y="2642627"/>
              <a:ext cx="420624" cy="420624"/>
            </a:xfrm>
            <a:prstGeom prst="rect">
              <a:avLst/>
            </a:prstGeom>
          </p:spPr>
        </p:pic>
      </p:grpSp>
      <p:grpSp>
        <p:nvGrpSpPr>
          <p:cNvPr id="90" name="Group 89"/>
          <p:cNvGrpSpPr/>
          <p:nvPr/>
        </p:nvGrpSpPr>
        <p:grpSpPr>
          <a:xfrm>
            <a:off x="4881840" y="2793609"/>
            <a:ext cx="1319060" cy="907027"/>
            <a:chOff x="4794280" y="3705808"/>
            <a:chExt cx="1319060" cy="907027"/>
          </a:xfrm>
        </p:grpSpPr>
        <p:sp>
          <p:nvSpPr>
            <p:cNvPr id="40" name="TextBox 39"/>
            <p:cNvSpPr txBox="1"/>
            <p:nvPr/>
          </p:nvSpPr>
          <p:spPr>
            <a:xfrm>
              <a:off x="4794280" y="4212725"/>
              <a:ext cx="13190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Maze by Gilbert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Bages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25" name="Picture 24" descr="icon_53620.png"/>
            <p:cNvPicPr>
              <a:picLocks noChangeAspect="1"/>
            </p:cNvPicPr>
            <p:nvPr/>
          </p:nvPicPr>
          <p:blipFill>
            <a:blip r:embed="rId25" cstate="print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8271" y="3705808"/>
              <a:ext cx="420624" cy="420624"/>
            </a:xfrm>
            <a:prstGeom prst="rect">
              <a:avLst/>
            </a:prstGeom>
          </p:spPr>
        </p:pic>
      </p:grpSp>
      <p:grpSp>
        <p:nvGrpSpPr>
          <p:cNvPr id="89" name="Group 88"/>
          <p:cNvGrpSpPr/>
          <p:nvPr/>
        </p:nvGrpSpPr>
        <p:grpSpPr>
          <a:xfrm>
            <a:off x="3296315" y="2793609"/>
            <a:ext cx="1595309" cy="907027"/>
            <a:chOff x="2952253" y="3705808"/>
            <a:chExt cx="1595309" cy="907027"/>
          </a:xfrm>
        </p:grpSpPr>
        <p:sp>
          <p:nvSpPr>
            <p:cNvPr id="44" name="TextBox 43"/>
            <p:cNvSpPr txBox="1"/>
            <p:nvPr/>
          </p:nvSpPr>
          <p:spPr>
            <a:xfrm>
              <a:off x="2952253" y="4212725"/>
              <a:ext cx="1595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Fork by Dmitry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Baranovskiy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39" name="Picture 38" descr="icon_60030.png"/>
            <p:cNvPicPr>
              <a:picLocks noChangeAspect="1"/>
            </p:cNvPicPr>
            <p:nvPr/>
          </p:nvPicPr>
          <p:blipFill>
            <a:blip r:embed="rId27" cstate="print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18684" y="3705808"/>
              <a:ext cx="420624" cy="420624"/>
            </a:xfrm>
            <a:prstGeom prst="rect">
              <a:avLst/>
            </a:prstGeom>
          </p:spPr>
        </p:pic>
      </p:grpSp>
      <p:grpSp>
        <p:nvGrpSpPr>
          <p:cNvPr id="41" name="Group 40"/>
          <p:cNvGrpSpPr/>
          <p:nvPr/>
        </p:nvGrpSpPr>
        <p:grpSpPr>
          <a:xfrm>
            <a:off x="1864679" y="2841988"/>
            <a:ext cx="1441420" cy="810268"/>
            <a:chOff x="1300482" y="2642627"/>
            <a:chExt cx="1441420" cy="810268"/>
          </a:xfrm>
        </p:grpSpPr>
        <p:sp>
          <p:nvSpPr>
            <p:cNvPr id="42" name="TextBox 41"/>
            <p:cNvSpPr txBox="1"/>
            <p:nvPr/>
          </p:nvSpPr>
          <p:spPr>
            <a:xfrm>
              <a:off x="1300482" y="3052785"/>
              <a:ext cx="14414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Algebra by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Ilsur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Aptukov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9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097" y="2642627"/>
              <a:ext cx="420624" cy="420624"/>
            </a:xfrm>
            <a:prstGeom prst="rect">
              <a:avLst/>
            </a:prstGeom>
          </p:spPr>
        </p:pic>
      </p:grpSp>
      <p:grpSp>
        <p:nvGrpSpPr>
          <p:cNvPr id="45" name="Group 44"/>
          <p:cNvGrpSpPr/>
          <p:nvPr/>
        </p:nvGrpSpPr>
        <p:grpSpPr>
          <a:xfrm>
            <a:off x="0" y="1882275"/>
            <a:ext cx="1790986" cy="810268"/>
            <a:chOff x="1125702" y="2642627"/>
            <a:chExt cx="1790986" cy="810268"/>
          </a:xfrm>
        </p:grpSpPr>
        <p:sp>
          <p:nvSpPr>
            <p:cNvPr id="46" name="TextBox 45"/>
            <p:cNvSpPr txBox="1"/>
            <p:nvPr/>
          </p:nvSpPr>
          <p:spPr>
            <a:xfrm>
              <a:off x="1125702" y="3052785"/>
              <a:ext cx="17909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Thumbs Up by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J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ørgen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Bovolden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31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097" y="2642627"/>
              <a:ext cx="420624" cy="420624"/>
            </a:xfrm>
            <a:prstGeom prst="rect">
              <a:avLst/>
            </a:prstGeom>
          </p:spPr>
        </p:pic>
      </p:grpSp>
      <p:grpSp>
        <p:nvGrpSpPr>
          <p:cNvPr id="52" name="Group 51"/>
          <p:cNvGrpSpPr/>
          <p:nvPr/>
        </p:nvGrpSpPr>
        <p:grpSpPr>
          <a:xfrm>
            <a:off x="102048" y="972447"/>
            <a:ext cx="1515908" cy="810268"/>
            <a:chOff x="1263242" y="2642627"/>
            <a:chExt cx="1515908" cy="810268"/>
          </a:xfrm>
        </p:grpSpPr>
        <p:sp>
          <p:nvSpPr>
            <p:cNvPr id="53" name="TextBox 52"/>
            <p:cNvSpPr txBox="1"/>
            <p:nvPr/>
          </p:nvSpPr>
          <p:spPr>
            <a:xfrm>
              <a:off x="1263242" y="3052785"/>
              <a:ext cx="15159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Scale by Edward Boatman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33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097" y="2642627"/>
              <a:ext cx="420624" cy="420624"/>
            </a:xfrm>
            <a:prstGeom prst="rect">
              <a:avLst/>
            </a:prstGeom>
          </p:spPr>
        </p:pic>
      </p:grpSp>
      <p:grpSp>
        <p:nvGrpSpPr>
          <p:cNvPr id="55" name="Group 54"/>
          <p:cNvGrpSpPr/>
          <p:nvPr/>
        </p:nvGrpSpPr>
        <p:grpSpPr>
          <a:xfrm>
            <a:off x="-12391" y="86228"/>
            <a:ext cx="1703129" cy="810268"/>
            <a:chOff x="1169634" y="2642627"/>
            <a:chExt cx="1703129" cy="810268"/>
          </a:xfrm>
        </p:grpSpPr>
        <p:sp>
          <p:nvSpPr>
            <p:cNvPr id="56" name="TextBox 55"/>
            <p:cNvSpPr txBox="1"/>
            <p:nvPr/>
          </p:nvSpPr>
          <p:spPr>
            <a:xfrm>
              <a:off x="1169634" y="3052785"/>
              <a:ext cx="17031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Users by Vittorio Maria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Vecchi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35">
              <a:extLst>
                <a:ext uri="{BEBA8EAE-BF5A-486C-A8C5-ECC9F3942E4B}">
                  <a14:imgProps xmlns:a14="http://schemas.microsoft.com/office/drawing/2010/main">
                    <a14:imgLayer r:embed="rId3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097" y="2642627"/>
              <a:ext cx="420624" cy="420624"/>
            </a:xfrm>
            <a:prstGeom prst="rect">
              <a:avLst/>
            </a:prstGeom>
          </p:spPr>
        </p:pic>
      </p:grpSp>
      <p:grpSp>
        <p:nvGrpSpPr>
          <p:cNvPr id="58" name="Group 57"/>
          <p:cNvGrpSpPr/>
          <p:nvPr/>
        </p:nvGrpSpPr>
        <p:grpSpPr>
          <a:xfrm>
            <a:off x="0" y="2841988"/>
            <a:ext cx="1874463" cy="810268"/>
            <a:chOff x="1083971" y="2642627"/>
            <a:chExt cx="1874463" cy="810268"/>
          </a:xfrm>
        </p:grpSpPr>
        <p:sp>
          <p:nvSpPr>
            <p:cNvPr id="59" name="TextBox 58"/>
            <p:cNvSpPr txBox="1"/>
            <p:nvPr/>
          </p:nvSpPr>
          <p:spPr>
            <a:xfrm>
              <a:off x="1083971" y="3052785"/>
              <a:ext cx="18744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Flow Chart by Michael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Wohlwend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37">
              <a:extLst>
                <a:ext uri="{BEBA8EAE-BF5A-486C-A8C5-ECC9F3942E4B}">
                  <a14:imgProps xmlns:a14="http://schemas.microsoft.com/office/drawing/2010/main">
                    <a14:imgLayer r:embed="rId3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097" y="2642627"/>
              <a:ext cx="420624" cy="420624"/>
            </a:xfrm>
            <a:prstGeom prst="rect">
              <a:avLst/>
            </a:prstGeom>
          </p:spPr>
        </p:pic>
      </p:grpSp>
      <p:grpSp>
        <p:nvGrpSpPr>
          <p:cNvPr id="61" name="Group 60"/>
          <p:cNvGrpSpPr/>
          <p:nvPr/>
        </p:nvGrpSpPr>
        <p:grpSpPr>
          <a:xfrm>
            <a:off x="7615903" y="972447"/>
            <a:ext cx="1518364" cy="810268"/>
            <a:chOff x="1262015" y="2642627"/>
            <a:chExt cx="1518364" cy="810268"/>
          </a:xfrm>
        </p:grpSpPr>
        <p:sp>
          <p:nvSpPr>
            <p:cNvPr id="62" name="TextBox 61"/>
            <p:cNvSpPr txBox="1"/>
            <p:nvPr/>
          </p:nvSpPr>
          <p:spPr>
            <a:xfrm>
              <a:off x="1262015" y="3052785"/>
              <a:ext cx="1518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Running by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Dimiter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Petrov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39">
              <a:extLst>
                <a:ext uri="{BEBA8EAE-BF5A-486C-A8C5-ECC9F3942E4B}">
                  <a14:imgProps xmlns:a14="http://schemas.microsoft.com/office/drawing/2010/main">
                    <a14:imgLayer r:embed="rId4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097" y="2642627"/>
              <a:ext cx="420624" cy="420624"/>
            </a:xfrm>
            <a:prstGeom prst="rect">
              <a:avLst/>
            </a:prstGeom>
          </p:spPr>
        </p:pic>
      </p:grpSp>
      <p:grpSp>
        <p:nvGrpSpPr>
          <p:cNvPr id="64" name="Group 63"/>
          <p:cNvGrpSpPr/>
          <p:nvPr/>
        </p:nvGrpSpPr>
        <p:grpSpPr>
          <a:xfrm>
            <a:off x="7481046" y="1882275"/>
            <a:ext cx="1646605" cy="810268"/>
            <a:chOff x="1197895" y="2642627"/>
            <a:chExt cx="1646605" cy="810268"/>
          </a:xfrm>
        </p:grpSpPr>
        <p:sp>
          <p:nvSpPr>
            <p:cNvPr id="65" name="TextBox 64"/>
            <p:cNvSpPr txBox="1"/>
            <p:nvPr/>
          </p:nvSpPr>
          <p:spPr>
            <a:xfrm>
              <a:off x="1197895" y="3052785"/>
              <a:ext cx="16466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Move by Dmitry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Baranovskiy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41">
              <a:extLst>
                <a:ext uri="{BEBA8EAE-BF5A-486C-A8C5-ECC9F3942E4B}">
                  <a14:imgProps xmlns:a14="http://schemas.microsoft.com/office/drawing/2010/main">
                    <a14:imgLayer r:embed="rId4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097" y="2642627"/>
              <a:ext cx="420624" cy="420624"/>
            </a:xfrm>
            <a:prstGeom prst="rect">
              <a:avLst/>
            </a:prstGeom>
          </p:spPr>
        </p:pic>
      </p:grpSp>
      <p:grpSp>
        <p:nvGrpSpPr>
          <p:cNvPr id="67" name="Group 66"/>
          <p:cNvGrpSpPr/>
          <p:nvPr/>
        </p:nvGrpSpPr>
        <p:grpSpPr>
          <a:xfrm>
            <a:off x="7580800" y="86228"/>
            <a:ext cx="1518364" cy="810268"/>
            <a:chOff x="1262015" y="2642627"/>
            <a:chExt cx="1518364" cy="810268"/>
          </a:xfrm>
        </p:grpSpPr>
        <p:sp>
          <p:nvSpPr>
            <p:cNvPr id="68" name="TextBox 67"/>
            <p:cNvSpPr txBox="1"/>
            <p:nvPr/>
          </p:nvSpPr>
          <p:spPr>
            <a:xfrm>
              <a:off x="1262015" y="3052785"/>
              <a:ext cx="15183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Running by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Dimiter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Petrov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43">
              <a:extLst>
                <a:ext uri="{BEBA8EAE-BF5A-486C-A8C5-ECC9F3942E4B}">
                  <a14:imgProps xmlns:a14="http://schemas.microsoft.com/office/drawing/2010/main">
                    <a14:imgLayer r:embed="rId4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097" y="2642627"/>
              <a:ext cx="420624" cy="420624"/>
            </a:xfrm>
            <a:prstGeom prst="rect">
              <a:avLst/>
            </a:prstGeom>
          </p:spPr>
        </p:pic>
      </p:grpSp>
      <p:grpSp>
        <p:nvGrpSpPr>
          <p:cNvPr id="70" name="Group 69"/>
          <p:cNvGrpSpPr/>
          <p:nvPr/>
        </p:nvGrpSpPr>
        <p:grpSpPr>
          <a:xfrm>
            <a:off x="6191116" y="2841988"/>
            <a:ext cx="1399467" cy="810268"/>
            <a:chOff x="1321464" y="2642627"/>
            <a:chExt cx="1399467" cy="810268"/>
          </a:xfrm>
        </p:grpSpPr>
        <p:sp>
          <p:nvSpPr>
            <p:cNvPr id="71" name="TextBox 70"/>
            <p:cNvSpPr txBox="1"/>
            <p:nvPr/>
          </p:nvSpPr>
          <p:spPr>
            <a:xfrm>
              <a:off x="1321464" y="3052785"/>
              <a:ext cx="13994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Abacus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byAlice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Mortaro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45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097" y="2642627"/>
              <a:ext cx="420624" cy="420624"/>
            </a:xfrm>
            <a:prstGeom prst="rect">
              <a:avLst/>
            </a:prstGeom>
          </p:spPr>
        </p:pic>
      </p:grpSp>
      <p:grpSp>
        <p:nvGrpSpPr>
          <p:cNvPr id="73" name="Group 72"/>
          <p:cNvGrpSpPr/>
          <p:nvPr/>
        </p:nvGrpSpPr>
        <p:grpSpPr>
          <a:xfrm>
            <a:off x="7580800" y="2841988"/>
            <a:ext cx="1501801" cy="810268"/>
            <a:chOff x="1270298" y="2642627"/>
            <a:chExt cx="1501801" cy="810268"/>
          </a:xfrm>
        </p:grpSpPr>
        <p:sp>
          <p:nvSpPr>
            <p:cNvPr id="74" name="TextBox 73"/>
            <p:cNvSpPr txBox="1"/>
            <p:nvPr/>
          </p:nvSpPr>
          <p:spPr>
            <a:xfrm>
              <a:off x="1270298" y="3052785"/>
              <a:ext cx="15018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Stopwatch by Scott Lewis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46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097" y="2642627"/>
              <a:ext cx="420624" cy="420624"/>
            </a:xfrm>
            <a:prstGeom prst="rect">
              <a:avLst/>
            </a:prstGeom>
          </p:spPr>
        </p:pic>
      </p:grpSp>
      <p:grpSp>
        <p:nvGrpSpPr>
          <p:cNvPr id="76" name="Group 75"/>
          <p:cNvGrpSpPr/>
          <p:nvPr/>
        </p:nvGrpSpPr>
        <p:grpSpPr>
          <a:xfrm>
            <a:off x="4817569" y="3862990"/>
            <a:ext cx="1318423" cy="810268"/>
            <a:chOff x="1361986" y="2642627"/>
            <a:chExt cx="1318423" cy="810268"/>
          </a:xfrm>
        </p:grpSpPr>
        <p:sp>
          <p:nvSpPr>
            <p:cNvPr id="77" name="TextBox 76"/>
            <p:cNvSpPr txBox="1"/>
            <p:nvPr/>
          </p:nvSpPr>
          <p:spPr>
            <a:xfrm>
              <a:off x="1361986" y="3052785"/>
              <a:ext cx="13184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Lego by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jon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trillana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47">
              <a:extLst>
                <a:ext uri="{BEBA8EAE-BF5A-486C-A8C5-ECC9F3942E4B}">
                  <a14:imgProps xmlns:a14="http://schemas.microsoft.com/office/drawing/2010/main">
                    <a14:imgLayer r:embed="rId4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097" y="2642627"/>
              <a:ext cx="420624" cy="420624"/>
            </a:xfrm>
            <a:prstGeom prst="rect">
              <a:avLst/>
            </a:prstGeom>
          </p:spPr>
        </p:pic>
      </p:grpSp>
      <p:grpSp>
        <p:nvGrpSpPr>
          <p:cNvPr id="79" name="Group 78"/>
          <p:cNvGrpSpPr/>
          <p:nvPr/>
        </p:nvGrpSpPr>
        <p:grpSpPr>
          <a:xfrm>
            <a:off x="3372762" y="3862990"/>
            <a:ext cx="1338828" cy="810268"/>
            <a:chOff x="1351783" y="2642627"/>
            <a:chExt cx="1338828" cy="810268"/>
          </a:xfrm>
        </p:grpSpPr>
        <p:sp>
          <p:nvSpPr>
            <p:cNvPr id="80" name="TextBox 79"/>
            <p:cNvSpPr txBox="1"/>
            <p:nvPr/>
          </p:nvSpPr>
          <p:spPr>
            <a:xfrm>
              <a:off x="1351783" y="3052785"/>
              <a:ext cx="13388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Lego by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jon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trillana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81" name="Picture 80"/>
            <p:cNvPicPr>
              <a:picLocks noChangeAspect="1"/>
            </p:cNvPicPr>
            <p:nvPr/>
          </p:nvPicPr>
          <p:blipFill>
            <a:blip r:embed="rId49">
              <a:extLst>
                <a:ext uri="{BEBA8EAE-BF5A-486C-A8C5-ECC9F3942E4B}">
                  <a14:imgProps xmlns:a14="http://schemas.microsoft.com/office/drawing/2010/main">
                    <a14:imgLayer r:embed="rId5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097" y="2642627"/>
              <a:ext cx="420624" cy="420624"/>
            </a:xfrm>
            <a:prstGeom prst="rect">
              <a:avLst/>
            </a:prstGeom>
          </p:spPr>
        </p:pic>
      </p:grpSp>
      <p:grpSp>
        <p:nvGrpSpPr>
          <p:cNvPr id="82" name="Group 81"/>
          <p:cNvGrpSpPr/>
          <p:nvPr/>
        </p:nvGrpSpPr>
        <p:grpSpPr>
          <a:xfrm>
            <a:off x="1927955" y="3862990"/>
            <a:ext cx="1338828" cy="810268"/>
            <a:chOff x="1351783" y="2642627"/>
            <a:chExt cx="1338828" cy="810268"/>
          </a:xfrm>
        </p:grpSpPr>
        <p:sp>
          <p:nvSpPr>
            <p:cNvPr id="83" name="TextBox 82"/>
            <p:cNvSpPr txBox="1"/>
            <p:nvPr/>
          </p:nvSpPr>
          <p:spPr>
            <a:xfrm>
              <a:off x="1351783" y="3052785"/>
              <a:ext cx="13388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Lego by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jon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trillana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51">
              <a:extLst>
                <a:ext uri="{BEBA8EAE-BF5A-486C-A8C5-ECC9F3942E4B}">
                  <a14:imgProps xmlns:a14="http://schemas.microsoft.com/office/drawing/2010/main">
                    <a14:imgLayer r:embed="rId5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097" y="2642627"/>
              <a:ext cx="420624" cy="420624"/>
            </a:xfrm>
            <a:prstGeom prst="rect">
              <a:avLst/>
            </a:prstGeom>
          </p:spPr>
        </p:pic>
      </p:grpSp>
      <p:grpSp>
        <p:nvGrpSpPr>
          <p:cNvPr id="85" name="Group 84"/>
          <p:cNvGrpSpPr/>
          <p:nvPr/>
        </p:nvGrpSpPr>
        <p:grpSpPr>
          <a:xfrm>
            <a:off x="6241972" y="3862990"/>
            <a:ext cx="1338828" cy="810268"/>
            <a:chOff x="1351783" y="2642627"/>
            <a:chExt cx="1338828" cy="810268"/>
          </a:xfrm>
        </p:grpSpPr>
        <p:sp>
          <p:nvSpPr>
            <p:cNvPr id="86" name="TextBox 85"/>
            <p:cNvSpPr txBox="1"/>
            <p:nvPr/>
          </p:nvSpPr>
          <p:spPr>
            <a:xfrm>
              <a:off x="1351783" y="3052785"/>
              <a:ext cx="13388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Lego by Jake Dunham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53">
              <a:extLst>
                <a:ext uri="{BEBA8EAE-BF5A-486C-A8C5-ECC9F3942E4B}">
                  <a14:imgProps xmlns:a14="http://schemas.microsoft.com/office/drawing/2010/main">
                    <a14:imgLayer r:embed="rId5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097" y="2642627"/>
              <a:ext cx="420624" cy="4206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8791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42957" y="-99392"/>
            <a:ext cx="9596783" cy="5342283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74847" y="1159567"/>
            <a:ext cx="2582758" cy="2400657"/>
          </a:xfrm>
          <a:prstGeom prst="rect">
            <a:avLst/>
          </a:prstGeom>
          <a:noFill/>
          <a:effectLst>
            <a:outerShdw blurRad="12700" dist="76200" dir="2700000" algn="tl" rotWithShape="0">
              <a:srgbClr val="000000">
                <a:alpha val="96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5000" b="1" dirty="0" smtClean="0">
                <a:solidFill>
                  <a:srgbClr val="FFFFFF"/>
                </a:solidFill>
                <a:latin typeface="Edwardian Script ITC"/>
                <a:cs typeface="Edwardian Script ITC"/>
              </a:rPr>
              <a:t>The</a:t>
            </a:r>
            <a:endParaRPr lang="en-US" sz="15000" b="1" dirty="0">
              <a:solidFill>
                <a:srgbClr val="FFFFFF"/>
              </a:solidFill>
              <a:latin typeface="Edwardian Script ITC"/>
              <a:cs typeface="Edwardian Script IT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99566" y="1548850"/>
            <a:ext cx="3608680" cy="2400657"/>
          </a:xfrm>
          <a:prstGeom prst="rect">
            <a:avLst/>
          </a:prstGeom>
          <a:noFill/>
          <a:effectLst>
            <a:outerShdw blurRad="12700" dist="76200" dir="2700000" algn="tl" rotWithShape="0">
              <a:prstClr val="black">
                <a:alpha val="93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5000" b="1" dirty="0" smtClean="0">
                <a:solidFill>
                  <a:srgbClr val="FFFFFF"/>
                </a:solidFill>
                <a:latin typeface="Edwardian Script ITC"/>
                <a:cs typeface="Edwardian Script ITC"/>
              </a:rPr>
              <a:t>End</a:t>
            </a:r>
            <a:endParaRPr lang="en-US" sz="15000" b="1" dirty="0">
              <a:solidFill>
                <a:srgbClr val="FFFFFF"/>
              </a:solidFill>
              <a:latin typeface="Edwardian Script ITC"/>
              <a:cs typeface="Edwardian Script ITC"/>
            </a:endParaRPr>
          </a:p>
        </p:txBody>
      </p:sp>
      <p:sp>
        <p:nvSpPr>
          <p:cNvPr id="8" name="Rectangle 7"/>
          <p:cNvSpPr/>
          <p:nvPr/>
        </p:nvSpPr>
        <p:spPr>
          <a:xfrm rot="1787991">
            <a:off x="-3595480" y="3241530"/>
            <a:ext cx="11573430" cy="4002724"/>
          </a:xfrm>
          <a:prstGeom prst="rect">
            <a:avLst/>
          </a:prstGeom>
          <a:solidFill>
            <a:srgbClr val="000000">
              <a:alpha val="72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1106793">
            <a:off x="-363838" y="-2651125"/>
            <a:ext cx="11573430" cy="4002724"/>
          </a:xfrm>
          <a:prstGeom prst="rect">
            <a:avLst/>
          </a:prstGeom>
          <a:solidFill>
            <a:srgbClr val="000000">
              <a:alpha val="72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81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30202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2163457" y="0"/>
            <a:ext cx="4735910" cy="4574274"/>
            <a:chOff x="1377884" y="-505556"/>
            <a:chExt cx="5269652" cy="4973299"/>
          </a:xfrm>
        </p:grpSpPr>
        <p:pic>
          <p:nvPicPr>
            <p:cNvPr id="4" name="Picture 3" descr="icon_53620.png"/>
            <p:cNvPicPr>
              <a:picLocks noChangeAspect="1"/>
            </p:cNvPicPr>
            <p:nvPr/>
          </p:nvPicPr>
          <p:blipFill>
            <a:blip r:embed="rId3" cstate="print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428703">
              <a:off x="1680172" y="-104257"/>
              <a:ext cx="4572000" cy="4572000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 rot="1428703" flipV="1">
              <a:off x="1408368" y="1205876"/>
              <a:ext cx="799804" cy="10408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1428703">
              <a:off x="2571205" y="-505556"/>
              <a:ext cx="0" cy="195660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966177" y="-422280"/>
              <a:ext cx="423943" cy="184785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428703">
              <a:off x="3276652" y="-255656"/>
              <a:ext cx="0" cy="426706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190515" y="152889"/>
              <a:ext cx="2387500" cy="1049942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428703">
              <a:off x="5486282" y="1179075"/>
              <a:ext cx="0" cy="42670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 flipV="1">
              <a:off x="5007345" y="1432207"/>
              <a:ext cx="392800" cy="172198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830868" y="1445914"/>
              <a:ext cx="176478" cy="39990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 flipV="1">
              <a:off x="4447865" y="1657056"/>
              <a:ext cx="399788" cy="183168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1428703">
              <a:off x="4372916" y="1622931"/>
              <a:ext cx="0" cy="42670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3088972" y="1517313"/>
              <a:ext cx="1197806" cy="51416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428703">
              <a:off x="2862072" y="1469474"/>
              <a:ext cx="0" cy="112400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1819078" y="2177106"/>
              <a:ext cx="816094" cy="368536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1428703">
              <a:off x="1598480" y="2130595"/>
              <a:ext cx="0" cy="109278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377884" y="3176868"/>
              <a:ext cx="1588293" cy="700163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1428703" flipV="1">
              <a:off x="3134956" y="3061167"/>
              <a:ext cx="0" cy="863820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288462" y="3081148"/>
              <a:ext cx="1232136" cy="558931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428703" flipV="1">
              <a:off x="4608835" y="3231093"/>
              <a:ext cx="0" cy="437113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4680289" y="3232911"/>
              <a:ext cx="399789" cy="17417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1428703">
              <a:off x="4980649" y="3388484"/>
              <a:ext cx="0" cy="437113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4886818" y="3781158"/>
              <a:ext cx="439431" cy="190981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1428703" flipV="1">
              <a:off x="5537756" y="2915902"/>
              <a:ext cx="0" cy="1103191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rot="1428703">
              <a:off x="5699620" y="3166069"/>
              <a:ext cx="947916" cy="10408"/>
            </a:xfrm>
            <a:prstGeom prst="straightConnector1">
              <a:avLst/>
            </a:prstGeom>
            <a:ln w="38100" cmpd="sng">
              <a:solidFill>
                <a:srgbClr val="FFFFFF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66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23858</TotalTime>
  <Words>1099</Words>
  <Application>Microsoft Macintosh PowerPoint</Application>
  <PresentationFormat>On-screen Show (16:9)</PresentationFormat>
  <Paragraphs>418</Paragraphs>
  <Slides>88</Slides>
  <Notes>40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8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 More.  Stay Connected.</vt:lpstr>
      <vt:lpstr>PowerPoint Presentation</vt:lpstr>
      <vt:lpstr>PowerPoint Presentation</vt:lpstr>
    </vt:vector>
  </TitlesOfParts>
  <Company>VMware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Minella</dc:creator>
  <cp:lastModifiedBy>Michael Minella</cp:lastModifiedBy>
  <cp:revision>382</cp:revision>
  <dcterms:created xsi:type="dcterms:W3CDTF">2014-06-04T14:24:53Z</dcterms:created>
  <dcterms:modified xsi:type="dcterms:W3CDTF">2014-09-10T14:10:24Z</dcterms:modified>
</cp:coreProperties>
</file>